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7"/>
  </p:notesMasterIdLst>
  <p:sldIdLst>
    <p:sldId id="265" r:id="rId2"/>
    <p:sldId id="259" r:id="rId3"/>
    <p:sldId id="341" r:id="rId4"/>
    <p:sldId id="271" r:id="rId5"/>
    <p:sldId id="273" r:id="rId6"/>
    <p:sldId id="310" r:id="rId7"/>
    <p:sldId id="322" r:id="rId8"/>
    <p:sldId id="321" r:id="rId9"/>
    <p:sldId id="319" r:id="rId10"/>
    <p:sldId id="320" r:id="rId11"/>
    <p:sldId id="318" r:id="rId12"/>
    <p:sldId id="317" r:id="rId13"/>
    <p:sldId id="267" r:id="rId14"/>
    <p:sldId id="323" r:id="rId15"/>
    <p:sldId id="324" r:id="rId16"/>
    <p:sldId id="325" r:id="rId17"/>
    <p:sldId id="326" r:id="rId18"/>
    <p:sldId id="286" r:id="rId19"/>
    <p:sldId id="331" r:id="rId20"/>
    <p:sldId id="309" r:id="rId21"/>
    <p:sldId id="330" r:id="rId22"/>
    <p:sldId id="258" r:id="rId23"/>
    <p:sldId id="354" r:id="rId24"/>
    <p:sldId id="311" r:id="rId25"/>
    <p:sldId id="339" r:id="rId26"/>
    <p:sldId id="285" r:id="rId27"/>
    <p:sldId id="262" r:id="rId28"/>
    <p:sldId id="280" r:id="rId29"/>
    <p:sldId id="282" r:id="rId30"/>
    <p:sldId id="340" r:id="rId31"/>
    <p:sldId id="333" r:id="rId32"/>
    <p:sldId id="294" r:id="rId33"/>
    <p:sldId id="335" r:id="rId34"/>
    <p:sldId id="316" r:id="rId35"/>
    <p:sldId id="288" r:id="rId36"/>
    <p:sldId id="337" r:id="rId37"/>
    <p:sldId id="336" r:id="rId38"/>
    <p:sldId id="292" r:id="rId39"/>
    <p:sldId id="295" r:id="rId40"/>
    <p:sldId id="308" r:id="rId41"/>
    <p:sldId id="297" r:id="rId42"/>
    <p:sldId id="289" r:id="rId43"/>
    <p:sldId id="268" r:id="rId44"/>
    <p:sldId id="301" r:id="rId45"/>
    <p:sldId id="357" r:id="rId46"/>
    <p:sldId id="356" r:id="rId47"/>
    <p:sldId id="346" r:id="rId48"/>
    <p:sldId id="345" r:id="rId49"/>
    <p:sldId id="348" r:id="rId50"/>
    <p:sldId id="347" r:id="rId51"/>
    <p:sldId id="350" r:id="rId52"/>
    <p:sldId id="353" r:id="rId53"/>
    <p:sldId id="349" r:id="rId54"/>
    <p:sldId id="300" r:id="rId55"/>
    <p:sldId id="299" r:id="rId56"/>
    <p:sldId id="344" r:id="rId57"/>
    <p:sldId id="355" r:id="rId58"/>
    <p:sldId id="343" r:id="rId59"/>
    <p:sldId id="351" r:id="rId60"/>
    <p:sldId id="352" r:id="rId61"/>
    <p:sldId id="302" r:id="rId62"/>
    <p:sldId id="342" r:id="rId63"/>
    <p:sldId id="328" r:id="rId64"/>
    <p:sldId id="266" r:id="rId65"/>
    <p:sldId id="327" r:id="rId66"/>
  </p:sldIdLst>
  <p:sldSz cx="12192000" cy="6858000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Drobinskiy" initials="AD" lastIdx="2" clrIdx="0">
    <p:extLst>
      <p:ext uri="{19B8F6BF-5375-455C-9EA6-DF929625EA0E}">
        <p15:presenceInfo xmlns:p15="http://schemas.microsoft.com/office/powerpoint/2012/main" userId="be2ddfa400e55e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1099" autoAdjust="0"/>
  </p:normalViewPr>
  <p:slideViewPr>
    <p:cSldViewPr snapToGrid="0">
      <p:cViewPr varScale="1">
        <p:scale>
          <a:sx n="118" d="100"/>
          <a:sy n="118" d="100"/>
        </p:scale>
        <p:origin x="2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641C-9D43-4B04-BAD6-059A2F838A6B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BF7E-DFD3-4CCE-9AD1-07479E707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3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фронтэнд</a:t>
            </a:r>
            <a:r>
              <a:rPr lang="ru-RU" baseline="0" dirty="0" smtClean="0"/>
              <a:t> секции был доклад про </a:t>
            </a:r>
            <a:r>
              <a:rPr lang="ru-RU" baseline="0" dirty="0" err="1" smtClean="0"/>
              <a:t>бэкэнды</a:t>
            </a:r>
            <a:r>
              <a:rPr lang="ru-RU" baseline="0" dirty="0" smtClean="0"/>
              <a:t>, в </a:t>
            </a:r>
            <a:r>
              <a:rPr lang="ru-RU" baseline="0" dirty="0" err="1" smtClean="0"/>
              <a:t>энтерпрайз</a:t>
            </a:r>
            <a:r>
              <a:rPr lang="ru-RU" baseline="0" dirty="0" smtClean="0"/>
              <a:t> – мы говорим про </a:t>
            </a:r>
            <a:r>
              <a:rPr lang="ru-RU" baseline="0" dirty="0" err="1" smtClean="0"/>
              <a:t>фронтэнд</a:t>
            </a:r>
            <a:r>
              <a:rPr lang="ru-RU" baseline="0" dirty="0" smtClean="0"/>
              <a:t> </a:t>
            </a:r>
            <a:r>
              <a:rPr lang="ru-RU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BF7E-DFD3-4CCE-9AD1-07479E707E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5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2015 – web assembly</a:t>
            </a:r>
          </a:p>
          <a:p>
            <a:r>
              <a:rPr lang="en-GB" dirty="0" smtClean="0"/>
              <a:t>2010-2013</a:t>
            </a:r>
            <a:r>
              <a:rPr lang="en-GB" baseline="0" dirty="0" smtClean="0"/>
              <a:t> Angular/React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BF7E-DFD3-4CCE-9AD1-07479E707ED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4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Streaming</a:t>
            </a:r>
            <a:r>
              <a:rPr lang="en-US" baseline="0" dirty="0" smtClean="0"/>
              <a:t> </a:t>
            </a:r>
            <a:r>
              <a:rPr lang="ru-RU" baseline="0" dirty="0" smtClean="0"/>
              <a:t>формат – можно начинать обработку ещё до скачивания полного </a:t>
            </a:r>
            <a:r>
              <a:rPr lang="ru-RU" baseline="0" dirty="0" err="1" smtClean="0"/>
              <a:t>бинарника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BF7E-DFD3-4CCE-9AD1-07479E707ED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6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Figma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Unity</a:t>
            </a:r>
          </a:p>
          <a:p>
            <a:endParaRPr lang="en-US" dirty="0" smtClean="0"/>
          </a:p>
          <a:p>
            <a:r>
              <a:rPr lang="en-US" dirty="0" err="1" smtClean="0"/>
              <a:t>Autocad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Unreal (https://s3.amazonaws.com/mozilla-games/ZenGarden/EpicZenGarden.html)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BF7E-DFD3-4CCE-9AD1-07479E707ED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2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r>
              <a:rPr lang="ru-RU" baseline="0" dirty="0" smtClean="0"/>
              <a:t> на </a:t>
            </a:r>
            <a:r>
              <a:rPr lang="en-US" baseline="0" dirty="0" err="1" smtClean="0"/>
              <a:t>Qt</a:t>
            </a:r>
            <a:r>
              <a:rPr lang="en-US" baseline="0" dirty="0" smtClean="0"/>
              <a:t> </a:t>
            </a:r>
            <a:r>
              <a:rPr lang="ru-RU" baseline="0" dirty="0" smtClean="0"/>
              <a:t>очень и очень продвинутые, посмотрите!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BF7E-DFD3-4CCE-9AD1-07479E707ED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7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</a:t>
            </a:r>
            <a:r>
              <a:rPr lang="ru-RU" baseline="0" dirty="0" smtClean="0"/>
              <a:t> поддерживаются </a:t>
            </a:r>
            <a:r>
              <a:rPr lang="en-GB" baseline="0" dirty="0" smtClean="0"/>
              <a:t>Java-</a:t>
            </a:r>
            <a:r>
              <a:rPr lang="ru-RU" baseline="0" dirty="0" smtClean="0"/>
              <a:t>классы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BF7E-DFD3-4CCE-9AD1-07479E707ED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8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Сказать, что у </a:t>
            </a:r>
            <a:r>
              <a:rPr lang="en-US" dirty="0" smtClean="0"/>
              <a:t>Java</a:t>
            </a:r>
            <a:r>
              <a:rPr lang="en-US" baseline="0" dirty="0" smtClean="0"/>
              <a:t> </a:t>
            </a:r>
            <a:r>
              <a:rPr lang="ru-RU" baseline="0" dirty="0" smtClean="0"/>
              <a:t>ничего нет.</a:t>
            </a:r>
          </a:p>
          <a:p>
            <a:r>
              <a:rPr lang="ru-RU" baseline="0" dirty="0" smtClean="0"/>
              <a:t>Найти ссылку!!!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BF7E-DFD3-4CCE-9AD1-07479E707ED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1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4335" y="2281315"/>
            <a:ext cx="10419294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400" spc="300"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4335" y="4159473"/>
            <a:ext cx="5008308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i="1" baseline="0">
                <a:latin typeface="Stem Text" panose="020B0503020203020204" pitchFamily="34" charset="-52"/>
                <a:ea typeface="Stem Text" panose="020B0503020203020204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Имя Фамилия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5" y="648987"/>
            <a:ext cx="2393092" cy="975185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4585061"/>
            <a:ext cx="5078413" cy="4286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pPr lvl="0"/>
            <a:r>
              <a:rPr lang="ru-RU" dirty="0" smtClean="0"/>
              <a:t>Место / 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1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936" y="352280"/>
            <a:ext cx="9358526" cy="3877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800" spc="200" baseline="0"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r>
              <a:rPr lang="en-US" dirty="0" smtClean="0"/>
              <a:t>INTERNET IS FULL OF </a:t>
            </a:r>
            <a:r>
              <a:rPr lang="en-US" dirty="0" err="1" smtClean="0"/>
              <a:t>MitM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6630" y="1648300"/>
            <a:ext cx="4296331" cy="3877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184666"/>
          </a:xfrm>
        </p:spPr>
        <p:txBody>
          <a:bodyPr lIns="0" tIns="0" rIns="0" bIns="0" anchor="t" anchorCtr="0">
            <a:spAutoFit/>
          </a:bodyPr>
          <a:lstStyle>
            <a:lvl1pPr algn="l">
              <a:defRPr spc="200" baseline="0">
                <a:solidFill>
                  <a:schemeClr val="tx1"/>
                </a:solidFill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10220" y="309191"/>
            <a:ext cx="2743200" cy="430887"/>
          </a:xfrm>
        </p:spPr>
        <p:txBody>
          <a:bodyPr lIns="0" tIns="0" rIns="0" bIns="0" anchor="t" anchorCtr="0">
            <a:spAutoFit/>
          </a:bodyPr>
          <a:lstStyle>
            <a:lvl1pPr>
              <a:defRPr sz="280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fld id="{9B5000C9-10BF-4C3B-8D1B-F8C5F6361F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36" y="6033932"/>
            <a:ext cx="507084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0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936" y="352280"/>
            <a:ext cx="9358526" cy="3877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800" spc="200" baseline="0"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r>
              <a:rPr lang="en-US" dirty="0" smtClean="0"/>
              <a:t>INTERNET IS FULL OF </a:t>
            </a:r>
            <a:r>
              <a:rPr lang="en-US" dirty="0" err="1" smtClean="0"/>
              <a:t>MitM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50324" y="1870319"/>
            <a:ext cx="6436215" cy="3355790"/>
          </a:xfrm>
        </p:spPr>
        <p:txBody>
          <a:bodyPr wrap="square" lIns="0" tIns="0" rIns="0" bIns="0"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stirbt :( </a:t>
            </a:r>
          </a:p>
          <a:p>
            <a:pPr lvl="0"/>
            <a:r>
              <a:rPr lang="de-DE" dirty="0" err="1" smtClean="0"/>
              <a:t>kompetenz</a:t>
            </a:r>
            <a:r>
              <a:rPr lang="de-DE" dirty="0" smtClean="0"/>
              <a:t> geht verloren; </a:t>
            </a:r>
          </a:p>
          <a:p>
            <a:pPr lvl="0"/>
            <a:r>
              <a:rPr lang="de-DE" dirty="0" smtClean="0"/>
              <a:t>viele gute </a:t>
            </a:r>
            <a:r>
              <a:rPr lang="de-DE" dirty="0" err="1" smtClean="0"/>
              <a:t>sw</a:t>
            </a:r>
            <a:r>
              <a:rPr lang="de-DE" dirty="0" smtClean="0"/>
              <a:t>;</a:t>
            </a:r>
          </a:p>
          <a:p>
            <a:pPr lvl="0"/>
            <a:r>
              <a:rPr lang="de-DE" dirty="0" err="1" smtClean="0"/>
              <a:t>lösungen</a:t>
            </a:r>
            <a:r>
              <a:rPr lang="de-DE" dirty="0" smtClean="0"/>
              <a:t>; </a:t>
            </a:r>
          </a:p>
          <a:p>
            <a:pPr lvl="0"/>
            <a:r>
              <a:rPr lang="de-DE" dirty="0" smtClean="0"/>
              <a:t>viel </a:t>
            </a:r>
            <a:r>
              <a:rPr lang="de-DE" dirty="0" err="1" smtClean="0"/>
              <a:t>erfahrung</a:t>
            </a:r>
            <a:r>
              <a:rPr lang="de-DE" dirty="0" smtClean="0"/>
              <a:t>; </a:t>
            </a:r>
          </a:p>
          <a:p>
            <a:pPr lvl="0"/>
            <a:r>
              <a:rPr lang="de-DE" dirty="0" smtClean="0"/>
              <a:t>gute </a:t>
            </a:r>
            <a:r>
              <a:rPr lang="de-DE" dirty="0" err="1" smtClean="0"/>
              <a:t>produkte</a:t>
            </a:r>
            <a:r>
              <a:rPr lang="de-DE" dirty="0" smtClean="0"/>
              <a:t>, aber Kunden</a:t>
            </a:r>
            <a:r>
              <a:rPr lang="ru-RU" dirty="0" smtClean="0"/>
              <a:t> </a:t>
            </a:r>
            <a:r>
              <a:rPr lang="de-DE" dirty="0" smtClean="0"/>
              <a:t>kriegen keine </a:t>
            </a:r>
            <a:r>
              <a:rPr lang="de-DE" dirty="0" err="1" smtClean="0"/>
              <a:t>updates</a:t>
            </a:r>
            <a:r>
              <a:rPr lang="de-DE" dirty="0" smtClean="0"/>
              <a:t>.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184666"/>
          </a:xfrm>
        </p:spPr>
        <p:txBody>
          <a:bodyPr lIns="0" tIns="0" rIns="0" bIns="0" anchor="t" anchorCtr="0">
            <a:spAutoFit/>
          </a:bodyPr>
          <a:lstStyle>
            <a:lvl1pPr algn="l">
              <a:defRPr spc="200" baseline="0">
                <a:solidFill>
                  <a:schemeClr val="tx1"/>
                </a:solidFill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10220" y="309191"/>
            <a:ext cx="2743200" cy="430887"/>
          </a:xfrm>
        </p:spPr>
        <p:txBody>
          <a:bodyPr lIns="0" tIns="0" rIns="0" bIns="0" anchor="t" anchorCtr="0">
            <a:spAutoFit/>
          </a:bodyPr>
          <a:lstStyle>
            <a:lvl1pPr>
              <a:defRPr sz="280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fld id="{9B5000C9-10BF-4C3B-8D1B-F8C5F6361F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36" y="6033932"/>
            <a:ext cx="507084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936" y="352280"/>
            <a:ext cx="9358526" cy="3877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800" spc="200" baseline="0"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r>
              <a:rPr lang="en-US" dirty="0" smtClean="0"/>
              <a:t>INTERNET IS FULL OF </a:t>
            </a:r>
            <a:r>
              <a:rPr lang="en-US" dirty="0" err="1" smtClean="0"/>
              <a:t>MitM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936" y="1245891"/>
            <a:ext cx="4296331" cy="3877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184666"/>
          </a:xfrm>
        </p:spPr>
        <p:txBody>
          <a:bodyPr lIns="0" tIns="0" rIns="0" bIns="0" anchor="t" anchorCtr="0">
            <a:spAutoFit/>
          </a:bodyPr>
          <a:lstStyle>
            <a:lvl1pPr algn="l">
              <a:defRPr spc="200" baseline="0">
                <a:solidFill>
                  <a:schemeClr val="tx1"/>
                </a:solidFill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10220" y="309191"/>
            <a:ext cx="2743200" cy="430887"/>
          </a:xfrm>
        </p:spPr>
        <p:txBody>
          <a:bodyPr lIns="0" tIns="0" rIns="0" bIns="0" anchor="t" anchorCtr="0">
            <a:spAutoFit/>
          </a:bodyPr>
          <a:lstStyle>
            <a:lvl1pPr>
              <a:defRPr sz="280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fld id="{9B5000C9-10BF-4C3B-8D1B-F8C5F6361F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36" y="6033932"/>
            <a:ext cx="507084" cy="50708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95598493"/>
              </p:ext>
            </p:extLst>
          </p:nvPr>
        </p:nvGraphicFramePr>
        <p:xfrm>
          <a:off x="5195888" y="2527300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Точечный рисунок" r:id="rId4" imgW="1800360" imgH="1800360" progId="Paint.Picture">
                  <p:embed/>
                </p:oleObj>
              </mc:Choice>
              <mc:Fallback>
                <p:oleObj name="Точечный рисунок" r:id="rId4" imgW="1800360" imgH="1800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5888" y="2527300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5438332" y="1169987"/>
            <a:ext cx="6415088" cy="45148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936" y="352280"/>
            <a:ext cx="9358526" cy="3877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800" spc="200" baseline="0">
                <a:solidFill>
                  <a:schemeClr val="bg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r>
              <a:rPr lang="en-US" dirty="0" smtClean="0"/>
              <a:t>INTERNET IS FULL OF </a:t>
            </a:r>
            <a:r>
              <a:rPr lang="en-US" dirty="0" err="1" smtClean="0"/>
              <a:t>MitM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184666"/>
          </a:xfrm>
        </p:spPr>
        <p:txBody>
          <a:bodyPr lIns="0" tIns="0" rIns="0" bIns="0" anchor="t" anchorCtr="0">
            <a:spAutoFit/>
          </a:bodyPr>
          <a:lstStyle>
            <a:lvl1pPr algn="l">
              <a:defRPr spc="200" baseline="0">
                <a:solidFill>
                  <a:schemeClr val="bg1"/>
                </a:solidFill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10220" y="309191"/>
            <a:ext cx="2743200" cy="430887"/>
          </a:xfrm>
        </p:spPr>
        <p:txBody>
          <a:bodyPr lIns="0" tIns="0" rIns="0" bIns="0" anchor="t" anchorCtr="0">
            <a:spAutoFit/>
          </a:bodyPr>
          <a:lstStyle>
            <a:lvl1pPr>
              <a:defRPr sz="2800">
                <a:solidFill>
                  <a:schemeClr val="bg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fld id="{9B5000C9-10BF-4C3B-8D1B-F8C5F6361F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36" y="6033932"/>
            <a:ext cx="507084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Фон с цвет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84842" y="-226243"/>
            <a:ext cx="12635551" cy="7183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936" y="352280"/>
            <a:ext cx="9358526" cy="3877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800" spc="200" baseline="0">
                <a:solidFill>
                  <a:schemeClr val="bg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r>
              <a:rPr lang="en-US" dirty="0" smtClean="0"/>
              <a:t>INTERNET IS FULL OF </a:t>
            </a:r>
            <a:r>
              <a:rPr lang="en-US" dirty="0" err="1" smtClean="0"/>
              <a:t>MitM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6630" y="1648300"/>
            <a:ext cx="4296331" cy="3877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184666"/>
          </a:xfrm>
        </p:spPr>
        <p:txBody>
          <a:bodyPr lIns="0" tIns="0" rIns="0" bIns="0" anchor="t" anchorCtr="0">
            <a:spAutoFit/>
          </a:bodyPr>
          <a:lstStyle>
            <a:lvl1pPr algn="l">
              <a:defRPr spc="200" baseline="0">
                <a:solidFill>
                  <a:schemeClr val="bg1"/>
                </a:solidFill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10220" y="309191"/>
            <a:ext cx="2743200" cy="430887"/>
          </a:xfrm>
        </p:spPr>
        <p:txBody>
          <a:bodyPr lIns="0" tIns="0" rIns="0" bIns="0" anchor="t" anchorCtr="0">
            <a:spAutoFit/>
          </a:bodyPr>
          <a:lstStyle>
            <a:lvl1pPr>
              <a:defRPr sz="2800">
                <a:solidFill>
                  <a:schemeClr val="bg1"/>
                </a:solidFill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fld id="{9B5000C9-10BF-4C3B-8D1B-F8C5F6361F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36" y="6033932"/>
            <a:ext cx="507084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1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60516" y="3976937"/>
            <a:ext cx="10419294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400" spc="300"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16" y="1120327"/>
            <a:ext cx="2393092" cy="9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3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4335" y="4340456"/>
            <a:ext cx="10419294" cy="7478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400" spc="0" baseline="0">
                <a:latin typeface="Stem Text Bold" panose="020B0703020203020204" pitchFamily="34" charset="-52"/>
                <a:ea typeface="Stem Text Bold" panose="020B0703020203020204" pitchFamily="34" charset="-52"/>
              </a:defRPr>
            </a:lvl1pPr>
          </a:lstStyle>
          <a:p>
            <a:r>
              <a:rPr lang="ru-RU" dirty="0" smtClean="0"/>
              <a:t>Спасибо. Вопросы?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4335" y="5429084"/>
            <a:ext cx="5008308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i="1" baseline="0">
                <a:latin typeface="Stem Text" panose="020B0503020203020204" pitchFamily="34" charset="-52"/>
                <a:ea typeface="Stem Text" panose="020B0503020203020204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Имя Фамилия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5" y="648987"/>
            <a:ext cx="2393092" cy="97518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5873292"/>
            <a:ext cx="5008563" cy="395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aseline="0"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pPr lvl="0"/>
            <a:r>
              <a:rPr lang="ru-RU" dirty="0" smtClean="0"/>
              <a:t>Место / 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57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m Text" panose="020B0503020203020204" pitchFamily="34" charset="-52"/>
                <a:ea typeface="Stem Text" panose="020B0503020203020204" pitchFamily="34" charset="-52"/>
              </a:defRPr>
            </a:lvl1pPr>
          </a:lstStyle>
          <a:p>
            <a:fld id="{9B5000C9-10BF-4C3B-8D1B-F8C5F6361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3" r:id="rId6"/>
    <p:sldLayoutId id="2147483657" r:id="rId7"/>
    <p:sldLayoutId id="2147483656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tem Text Bold" panose="020B0703020203020204" pitchFamily="34" charset="-52"/>
          <a:ea typeface="Stem Text Bold" panose="020B0703020203020204" pitchFamily="34" charset="-5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tem Text Bold" panose="020B0703020203020204" pitchFamily="34" charset="-52"/>
          <a:ea typeface="Stem Text Bold" panose="020B0703020203020204" pitchFamily="34" charset="-5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tem Text Bold" panose="020B0703020203020204" pitchFamily="34" charset="-52"/>
          <a:ea typeface="Stem Text Bold" panose="020B0703020203020204" pitchFamily="34" charset="-5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em Text Bold" panose="020B0703020203020204" pitchFamily="34" charset="-52"/>
          <a:ea typeface="Stem Text Bold" panose="020B0703020203020204" pitchFamily="34" charset="-5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em Text Bold" panose="020B0703020203020204" pitchFamily="34" charset="-52"/>
          <a:ea typeface="Stem Text Bold" panose="020B0703020203020204" pitchFamily="34" charset="-5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em Text Bold" panose="020B0703020203020204" pitchFamily="34" charset="-52"/>
          <a:ea typeface="Stem Text Bold" panose="020B0703020203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ppcypher/awesome-wasm-langs" TargetMode="Externa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ripken.github.io/emscripten-site/docs/api_reference/index.html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sorvig.github.io/qt-webassembly-examples/slate/slat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ebassembly.org/demo/Tanks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ground.platform.uno/#wasm-sta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github.com/RyanLamansky/dotnet-webassembly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arturdr.ru/" TargetMode="External"/><Relationship Id="rId2" Type="http://schemas.openxmlformats.org/officeDocument/2006/relationships/hyperlink" Target="mailto:artur.drobinskiy@mcc-tomsk.d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der-id.ru/event/12958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335" y="2281315"/>
            <a:ext cx="10419294" cy="1994392"/>
          </a:xfrm>
        </p:spPr>
        <p:txBody>
          <a:bodyPr/>
          <a:lstStyle/>
          <a:p>
            <a:r>
              <a:rPr lang="fr-FR" sz="4800" dirty="0"/>
              <a:t>Frontend в enterprise: как WebAssembly помирил .Net и Java миры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335" y="4496560"/>
            <a:ext cx="5008308" cy="332399"/>
          </a:xfrm>
        </p:spPr>
        <p:txBody>
          <a:bodyPr/>
          <a:lstStyle/>
          <a:p>
            <a:r>
              <a:rPr lang="ru-RU" dirty="0" smtClean="0"/>
              <a:t>Артур </a:t>
            </a:r>
            <a:r>
              <a:rPr lang="ru-RU" dirty="0" err="1" smtClean="0"/>
              <a:t>Дробинский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0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1804" y="555477"/>
            <a:ext cx="4488391" cy="1107996"/>
          </a:xfrm>
        </p:spPr>
        <p:txBody>
          <a:bodyPr/>
          <a:lstStyle/>
          <a:p>
            <a:pPr algn="ctr"/>
            <a:r>
              <a:rPr lang="en-US" sz="4000" dirty="0" smtClean="0"/>
              <a:t>2018</a:t>
            </a:r>
            <a:br>
              <a:rPr lang="en-US" sz="4000" dirty="0" smtClean="0"/>
            </a:br>
            <a:r>
              <a:rPr lang="ru-RU" sz="4000" dirty="0" smtClean="0"/>
              <a:t>Город </a:t>
            </a:r>
            <a:r>
              <a:rPr lang="en-US" sz="4000" dirty="0" smtClean="0"/>
              <a:t>IT</a:t>
            </a:r>
            <a:endParaRPr lang="en-US" sz="4000" dirty="0"/>
          </a:p>
        </p:txBody>
      </p:sp>
      <p:pic>
        <p:nvPicPr>
          <p:cNvPr id="9220" name="Picture 4" descr="https://static.tildacdn.com/tild6230-3230-4639-b633-366538396131/3KtAqFyz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73" y="1872929"/>
            <a:ext cx="6413452" cy="42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16" y="3976937"/>
            <a:ext cx="10419294" cy="747897"/>
          </a:xfrm>
        </p:spPr>
        <p:txBody>
          <a:bodyPr/>
          <a:lstStyle/>
          <a:p>
            <a:r>
              <a:rPr lang="en-US" dirty="0" smtClean="0"/>
              <a:t>That’s 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2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51" y="740078"/>
            <a:ext cx="9183325" cy="5566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6291169" y="3250790"/>
            <a:ext cx="1700981" cy="1435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5983913" y="942774"/>
            <a:ext cx="1700981" cy="1435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8515161" y="2514928"/>
            <a:ext cx="1912932" cy="1513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3835898" y="2735509"/>
            <a:ext cx="1700981" cy="1435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another…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936" y="1245891"/>
            <a:ext cx="4296331" cy="2500172"/>
          </a:xfrm>
        </p:spPr>
        <p:txBody>
          <a:bodyPr/>
          <a:lstStyle/>
          <a:p>
            <a:r>
              <a:rPr lang="en-GB" sz="5400" dirty="0" smtClean="0"/>
              <a:t>Flash v2?</a:t>
            </a:r>
          </a:p>
          <a:p>
            <a:r>
              <a:rPr lang="en-GB" sz="5400" dirty="0" smtClean="0"/>
              <a:t>Silverlight v5?</a:t>
            </a:r>
          </a:p>
          <a:p>
            <a:r>
              <a:rPr lang="en-GB" sz="5400" dirty="0" smtClean="0"/>
              <a:t>Java Applet?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6" name="Google Shape;80;p15"/>
          <p:cNvPicPr preferRelativeResize="0">
            <a:picLocks noGrp="1"/>
          </p:cNvPicPr>
          <p:nvPr>
            <p:ph type="pic" sz="quarter" idx="13"/>
          </p:nvPr>
        </p:nvPicPr>
        <p:blipFill>
          <a:blip r:embed="rId2">
            <a:alphaModFix/>
          </a:blip>
          <a:srcRect l="8050" r="8050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4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" b="7372"/>
          <a:stretch>
            <a:fillRect/>
          </a:stretch>
        </p:blipFill>
        <p:spPr>
          <a:xfrm>
            <a:off x="2427336" y="453880"/>
            <a:ext cx="7675592" cy="5401975"/>
          </a:xfrm>
        </p:spPr>
      </p:pic>
    </p:spTree>
    <p:extLst>
      <p:ext uri="{BB962C8B-B14F-4D97-AF65-F5344CB8AC3E}">
        <p14:creationId xmlns:p14="http://schemas.microsoft.com/office/powerpoint/2010/main" val="227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55" y="740078"/>
            <a:ext cx="8092890" cy="48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44" y="1439790"/>
            <a:ext cx="9973512" cy="37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02" y="105756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WebAssembly</a:t>
            </a:r>
            <a:r>
              <a:rPr lang="en-GB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2432" y="1869667"/>
            <a:ext cx="6907554" cy="2948139"/>
          </a:xfrm>
        </p:spPr>
        <p:txBody>
          <a:bodyPr/>
          <a:lstStyle/>
          <a:p>
            <a:r>
              <a:rPr lang="en-GB" dirty="0"/>
              <a:t>Designed by W3C (all </a:t>
            </a:r>
            <a:r>
              <a:rPr lang="en-GB" dirty="0" smtClean="0"/>
              <a:t>browser</a:t>
            </a:r>
            <a:r>
              <a:rPr lang="en-US" dirty="0" smtClean="0"/>
              <a:t>s</a:t>
            </a:r>
            <a:r>
              <a:rPr lang="en-GB" dirty="0" smtClean="0"/>
              <a:t>)</a:t>
            </a:r>
            <a:endParaRPr lang="en-GB" dirty="0"/>
          </a:p>
          <a:p>
            <a:endParaRPr lang="ru-RU" dirty="0" smtClean="0"/>
          </a:p>
          <a:p>
            <a:r>
              <a:rPr lang="en-GB" dirty="0" smtClean="0"/>
              <a:t>Portable</a:t>
            </a:r>
          </a:p>
          <a:p>
            <a:endParaRPr lang="en-GB" dirty="0" smtClean="0"/>
          </a:p>
          <a:p>
            <a:r>
              <a:rPr lang="en-GB" dirty="0" smtClean="0"/>
              <a:t>Safe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16" y="3976937"/>
            <a:ext cx="10419294" cy="747897"/>
          </a:xfrm>
        </p:spPr>
        <p:txBody>
          <a:bodyPr/>
          <a:lstStyle/>
          <a:p>
            <a:r>
              <a:rPr lang="en-US" dirty="0" smtClean="0"/>
              <a:t>Fast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08" y="1439170"/>
            <a:ext cx="5914191" cy="32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085" y="107797"/>
            <a:ext cx="6457335" cy="12645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Нас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936" y="1245891"/>
            <a:ext cx="6296335" cy="4903907"/>
          </a:xfrm>
        </p:spPr>
        <p:txBody>
          <a:bodyPr/>
          <a:lstStyle/>
          <a:p>
            <a:r>
              <a:rPr lang="ru-RU" dirty="0" smtClean="0"/>
              <a:t>МЦЦ Томск</a:t>
            </a:r>
            <a:endParaRPr lang="en-US" dirty="0" smtClean="0"/>
          </a:p>
          <a:p>
            <a:r>
              <a:rPr lang="ru-RU" dirty="0" smtClean="0"/>
              <a:t>Облачная платформа для            теле-медицины</a:t>
            </a:r>
          </a:p>
          <a:p>
            <a:endParaRPr lang="ru-RU" dirty="0"/>
          </a:p>
          <a:p>
            <a:r>
              <a:rPr lang="en-US" dirty="0" err="1" smtClean="0"/>
              <a:t>Microservices</a:t>
            </a:r>
            <a:endParaRPr lang="en-US" dirty="0" smtClean="0"/>
          </a:p>
          <a:p>
            <a:r>
              <a:rPr lang="en-US" dirty="0" smtClean="0"/>
              <a:t>Message Broker</a:t>
            </a:r>
          </a:p>
          <a:p>
            <a:r>
              <a:rPr lang="en-US" dirty="0" smtClean="0"/>
              <a:t>SOA</a:t>
            </a:r>
          </a:p>
          <a:p>
            <a:r>
              <a:rPr lang="en-US" dirty="0" err="1" smtClean="0"/>
              <a:t>.Net</a:t>
            </a:r>
            <a:r>
              <a:rPr lang="en-US" dirty="0" smtClean="0"/>
              <a:t> Core</a:t>
            </a:r>
          </a:p>
          <a:p>
            <a:r>
              <a:rPr lang="en-US" dirty="0" smtClean="0"/>
              <a:t>React/</a:t>
            </a:r>
            <a:r>
              <a:rPr lang="en-US" dirty="0" err="1" smtClean="0"/>
              <a:t>Redux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r="15465"/>
          <a:stretch>
            <a:fillRect/>
          </a:stretch>
        </p:blipFill>
        <p:spPr>
          <a:xfrm>
            <a:off x="5438332" y="1503653"/>
            <a:ext cx="6415088" cy="4514850"/>
          </a:xfrm>
        </p:spPr>
      </p:pic>
      <p:pic>
        <p:nvPicPr>
          <p:cNvPr id="2050" name="Picture 2" descr="Image result for prisma s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32" y="2164397"/>
            <a:ext cx="6415089" cy="313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</a:t>
            </a:r>
            <a:r>
              <a:rPr lang="en-GB" dirty="0" smtClean="0"/>
              <a:t>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408" y="934721"/>
            <a:ext cx="8681183" cy="2238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8" y="3389868"/>
            <a:ext cx="8681183" cy="23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16" y="3976937"/>
            <a:ext cx="10419294" cy="2243691"/>
          </a:xfrm>
        </p:spPr>
        <p:txBody>
          <a:bodyPr/>
          <a:lstStyle/>
          <a:p>
            <a:r>
              <a:rPr lang="en-GB" dirty="0"/>
              <a:t>Compilation target for other languages</a:t>
            </a:r>
            <a:br>
              <a:rPr lang="en-GB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9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608575"/>
            <a:ext cx="88582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902"/>
          <a:stretch/>
        </p:blipFill>
        <p:spPr>
          <a:xfrm>
            <a:off x="7221779" y="1130710"/>
            <a:ext cx="4050899" cy="53615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59" y="2761184"/>
            <a:ext cx="7554864" cy="1218795"/>
          </a:xfrm>
        </p:spPr>
        <p:txBody>
          <a:bodyPr/>
          <a:lstStyle/>
          <a:p>
            <a:r>
              <a:rPr lang="en-US" sz="4400" dirty="0" smtClean="0"/>
              <a:t>C# developer is asked to</a:t>
            </a:r>
            <a:br>
              <a:rPr lang="en-US" sz="4400" dirty="0" smtClean="0"/>
            </a:br>
            <a:r>
              <a:rPr lang="en-US" sz="4400" dirty="0" smtClean="0"/>
              <a:t>write some JavaScript</a:t>
            </a:r>
            <a:endParaRPr lang="en-GB" sz="4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4098" name="Picture 2" descr="Image result for hate javascri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53" y="1101004"/>
            <a:ext cx="9468056" cy="47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936" y="352280"/>
            <a:ext cx="9358526" cy="997196"/>
          </a:xfrm>
        </p:spPr>
        <p:txBody>
          <a:bodyPr/>
          <a:lstStyle/>
          <a:p>
            <a:r>
              <a:rPr lang="en-US" sz="3600" dirty="0" smtClean="0"/>
              <a:t>Enterprise technologies and </a:t>
            </a:r>
            <a:br>
              <a:rPr lang="en-US" sz="3600" dirty="0" smtClean="0"/>
            </a:br>
            <a:r>
              <a:rPr lang="en-US" sz="3600" dirty="0" smtClean="0"/>
              <a:t>Code </a:t>
            </a:r>
            <a:r>
              <a:rPr lang="en-US" sz="3600" dirty="0"/>
              <a:t>reuse (backend </a:t>
            </a:r>
            <a:r>
              <a:rPr lang="en-US" sz="3600" dirty="0" smtClean="0"/>
              <a:t>/ </a:t>
            </a:r>
            <a:r>
              <a:rPr lang="en-US" sz="3600" dirty="0"/>
              <a:t>desktop)</a:t>
            </a:r>
            <a:endParaRPr lang="en-GB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"/>
          <a:stretch/>
        </p:blipFill>
        <p:spPr>
          <a:xfrm>
            <a:off x="3809637" y="1616074"/>
            <a:ext cx="4572725" cy="44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For</a:t>
            </a:r>
            <a:r>
              <a:rPr lang="en-GB" dirty="0" smtClean="0"/>
              <a:t>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69937" y="1251481"/>
            <a:ext cx="5670646" cy="3484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Image </a:t>
            </a:r>
            <a:r>
              <a:rPr lang="en-US" dirty="0"/>
              <a:t>/ video </a:t>
            </a:r>
            <a:r>
              <a:rPr lang="en-US" dirty="0" smtClean="0"/>
              <a:t>editing</a:t>
            </a:r>
            <a:endParaRPr lang="en-US" dirty="0"/>
          </a:p>
          <a:p>
            <a:r>
              <a:rPr lang="en-US" dirty="0" smtClean="0"/>
              <a:t>Games</a:t>
            </a:r>
            <a:endParaRPr lang="en-US" dirty="0"/>
          </a:p>
          <a:p>
            <a:r>
              <a:rPr lang="en-US" dirty="0"/>
              <a:t>Music </a:t>
            </a:r>
            <a:r>
              <a:rPr lang="en-US" dirty="0" smtClean="0"/>
              <a:t>(</a:t>
            </a:r>
            <a:r>
              <a:rPr lang="en-US" dirty="0"/>
              <a:t>streaming, caching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Image </a:t>
            </a:r>
            <a:r>
              <a:rPr lang="en-US" dirty="0" smtClean="0"/>
              <a:t>recognition</a:t>
            </a:r>
          </a:p>
          <a:p>
            <a:r>
              <a:rPr lang="en-US" dirty="0" smtClean="0"/>
              <a:t>Virtual Reality</a:t>
            </a:r>
          </a:p>
          <a:p>
            <a:r>
              <a:rPr lang="en-US" dirty="0" smtClean="0"/>
              <a:t>Augmented Reality</a:t>
            </a:r>
            <a:endParaRPr lang="en-US" dirty="0"/>
          </a:p>
          <a:p>
            <a:r>
              <a:rPr lang="en-US" dirty="0" smtClean="0"/>
              <a:t>CAD applications</a:t>
            </a:r>
            <a:endParaRPr lang="en-US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276592" y="1251481"/>
            <a:ext cx="5795336" cy="3743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Platform </a:t>
            </a:r>
            <a:r>
              <a:rPr lang="en-GB" dirty="0"/>
              <a:t>simulation / emulation (ARC, </a:t>
            </a:r>
            <a:r>
              <a:rPr lang="en-GB" dirty="0" err="1"/>
              <a:t>DOSBox</a:t>
            </a:r>
            <a:r>
              <a:rPr lang="en-GB" dirty="0"/>
              <a:t>, QEMU</a:t>
            </a:r>
            <a:r>
              <a:rPr lang="en-GB" dirty="0" smtClean="0"/>
              <a:t>…)</a:t>
            </a:r>
            <a:endParaRPr lang="en-GB" dirty="0"/>
          </a:p>
          <a:p>
            <a:r>
              <a:rPr lang="en-GB" dirty="0" smtClean="0"/>
              <a:t>Virtual machines</a:t>
            </a:r>
            <a:endParaRPr lang="en-GB" dirty="0"/>
          </a:p>
          <a:p>
            <a:r>
              <a:rPr lang="en-GB" dirty="0" smtClean="0"/>
              <a:t>Developer </a:t>
            </a:r>
            <a:r>
              <a:rPr lang="en-GB" dirty="0"/>
              <a:t>tooling (editors, compilers, debuggers, </a:t>
            </a:r>
            <a:r>
              <a:rPr lang="en-GB" dirty="0" smtClean="0"/>
              <a:t>…)</a:t>
            </a:r>
            <a:endParaRPr lang="en-GB" dirty="0"/>
          </a:p>
          <a:p>
            <a:r>
              <a:rPr lang="en-GB" dirty="0"/>
              <a:t>Remote </a:t>
            </a:r>
            <a:r>
              <a:rPr lang="en-GB" dirty="0" smtClean="0"/>
              <a:t>desktop</a:t>
            </a:r>
            <a:endParaRPr lang="en-GB" dirty="0"/>
          </a:p>
          <a:p>
            <a:r>
              <a:rPr lang="en-GB" dirty="0" smtClean="0"/>
              <a:t>VPN</a:t>
            </a:r>
            <a:endParaRPr lang="en-GB" dirty="0"/>
          </a:p>
          <a:p>
            <a:r>
              <a:rPr lang="en-GB" dirty="0" smtClean="0"/>
              <a:t>Encryption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1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2050" name="Picture 2" descr="Image result for star wars state of the gala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25978"/>
            <a:ext cx="10802530" cy="60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Availability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6" name="Google Shape;11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9936" y="1844649"/>
            <a:ext cx="11445858" cy="316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Pioneers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2050" name="Picture 2" descr="Image result for figm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11" y="880132"/>
            <a:ext cx="3557443" cy="26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49" y="4346466"/>
            <a:ext cx="4396358" cy="1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unre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28" y="1151334"/>
            <a:ext cx="3780599" cy="2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utocad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3" y="4342358"/>
            <a:ext cx="4887480" cy="12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936" y="1245891"/>
            <a:ext cx="6296335" cy="2451953"/>
          </a:xfrm>
        </p:spPr>
        <p:txBody>
          <a:bodyPr/>
          <a:lstStyle/>
          <a:p>
            <a:r>
              <a:rPr lang="en-US" dirty="0" smtClean="0"/>
              <a:t>CTO </a:t>
            </a:r>
            <a:r>
              <a:rPr lang="ru-RU" dirty="0" smtClean="0"/>
              <a:t>МЦЦ Томск</a:t>
            </a:r>
            <a:endParaRPr lang="en-US" dirty="0" smtClean="0"/>
          </a:p>
          <a:p>
            <a:endParaRPr lang="ru-RU" dirty="0"/>
          </a:p>
          <a:p>
            <a:r>
              <a:rPr lang="ru-RU" dirty="0" smtClean="0"/>
              <a:t>11 лет </a:t>
            </a:r>
            <a:r>
              <a:rPr lang="en-US" dirty="0" err="1" smtClean="0"/>
              <a:t>.Net</a:t>
            </a:r>
            <a:endParaRPr lang="en-US" dirty="0" smtClean="0"/>
          </a:p>
          <a:p>
            <a:r>
              <a:rPr lang="ru-RU" dirty="0" smtClean="0"/>
              <a:t>Веб с 2003 года</a:t>
            </a:r>
          </a:p>
          <a:p>
            <a:r>
              <a:rPr lang="ru-RU" dirty="0" err="1" smtClean="0"/>
              <a:t>Митапы</a:t>
            </a:r>
            <a:r>
              <a:rPr lang="ru-RU" dirty="0" smtClean="0"/>
              <a:t> и конференции с  2012</a:t>
            </a:r>
            <a:r>
              <a:rPr lang="en-US" dirty="0" smtClean="0"/>
              <a:t> 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7048500" y="1169988"/>
            <a:ext cx="3695700" cy="4514850"/>
          </a:xfrm>
        </p:spPr>
      </p:pic>
    </p:spTree>
    <p:extLst>
      <p:ext uri="{BB962C8B-B14F-4D97-AF65-F5344CB8AC3E}">
        <p14:creationId xmlns:p14="http://schemas.microsoft.com/office/powerpoint/2010/main" val="886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Pioneers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2052" name="Picture 4" descr="Image result for rust programming langu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63" y="1884218"/>
            <a:ext cx="2881745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+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74" y="1884218"/>
            <a:ext cx="2563451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o langu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15" y="1884218"/>
            <a:ext cx="2881744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63697" y="5376490"/>
            <a:ext cx="520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https://github.com/appcypher/awesome-wasm-langs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low-level functionality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812388" y="1389132"/>
            <a:ext cx="10455379" cy="4516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WebGL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User Input API (Keyboard/Mouse)</a:t>
            </a:r>
          </a:p>
          <a:p>
            <a:endParaRPr lang="en-US" dirty="0"/>
          </a:p>
          <a:p>
            <a:r>
              <a:rPr lang="en-US" dirty="0" err="1" smtClean="0"/>
              <a:t>FileSystem</a:t>
            </a:r>
            <a:r>
              <a:rPr lang="en-US" dirty="0" smtClean="0"/>
              <a:t> API (</a:t>
            </a:r>
            <a:r>
              <a:rPr lang="en-US" dirty="0" err="1" smtClean="0"/>
              <a:t>MemFS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Audio</a:t>
            </a:r>
          </a:p>
          <a:p>
            <a:endParaRPr lang="en-US" dirty="0"/>
          </a:p>
          <a:p>
            <a:r>
              <a:rPr lang="en-US" dirty="0" smtClean="0"/>
              <a:t>etc.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://kripken.github.io/emscripten-site/docs/api_reference/index.html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20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936" y="352280"/>
            <a:ext cx="9358526" cy="553998"/>
          </a:xfrm>
        </p:spPr>
        <p:txBody>
          <a:bodyPr/>
          <a:lstStyle/>
          <a:p>
            <a:r>
              <a:rPr lang="en-GB" sz="4000" dirty="0" err="1" smtClean="0"/>
              <a:t>Qt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936" y="1237101"/>
            <a:ext cx="3832609" cy="2323713"/>
          </a:xfrm>
        </p:spPr>
        <p:txBody>
          <a:bodyPr/>
          <a:lstStyle/>
          <a:p>
            <a:r>
              <a:rPr lang="en-US" dirty="0" smtClean="0"/>
              <a:t>4.7MB</a:t>
            </a:r>
          </a:p>
          <a:p>
            <a:r>
              <a:rPr lang="en-US" dirty="0" smtClean="0"/>
              <a:t>Non-native UI (no html</a:t>
            </a:r>
          </a:p>
          <a:p>
            <a:endParaRPr lang="en-US" dirty="0"/>
          </a:p>
          <a:p>
            <a:r>
              <a:rPr lang="en-US" sz="1400" dirty="0">
                <a:hlinkClick r:id="rId3"/>
              </a:rPr>
              <a:t>https://msorvig.github.io/qt-webassembly-examples/slate/slate.html</a:t>
            </a:r>
            <a:endParaRPr lang="en-US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422" y="740079"/>
            <a:ext cx="7407181" cy="51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936" y="352280"/>
            <a:ext cx="9358526" cy="553998"/>
          </a:xfrm>
        </p:spPr>
        <p:txBody>
          <a:bodyPr/>
          <a:lstStyle/>
          <a:p>
            <a:r>
              <a:rPr lang="en-GB" sz="4000" dirty="0" smtClean="0"/>
              <a:t>Unity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936" y="1237101"/>
            <a:ext cx="3832609" cy="1742015"/>
          </a:xfrm>
        </p:spPr>
        <p:txBody>
          <a:bodyPr/>
          <a:lstStyle/>
          <a:p>
            <a:r>
              <a:rPr lang="en-US" dirty="0" smtClean="0"/>
              <a:t>10MB</a:t>
            </a:r>
          </a:p>
          <a:p>
            <a:r>
              <a:rPr lang="en-US" dirty="0" smtClean="0"/>
              <a:t>Games</a:t>
            </a:r>
          </a:p>
          <a:p>
            <a:endParaRPr lang="en-US" dirty="0"/>
          </a:p>
          <a:p>
            <a:r>
              <a:rPr lang="en-US" sz="1400" dirty="0">
                <a:hlinkClick r:id="rId2"/>
              </a:rPr>
              <a:t>https://webassembly.org/demo/Tanks/</a:t>
            </a:r>
            <a:endParaRPr lang="en-US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10" y="906278"/>
            <a:ext cx="7700590" cy="37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7" y="2328862"/>
            <a:ext cx="1130246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UNITY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6" y="2552738"/>
            <a:ext cx="11503742" cy="17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20482" name="Picture 2" descr="Image result for j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2" y="2653395"/>
            <a:ext cx="1488024" cy="27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microsoft 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68" y="2949442"/>
            <a:ext cx="2211032" cy="22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61" y="394290"/>
            <a:ext cx="4766187" cy="476618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69936" y="352280"/>
            <a:ext cx="9358526" cy="387798"/>
          </a:xfrm>
        </p:spPr>
        <p:txBody>
          <a:bodyPr/>
          <a:lstStyle/>
          <a:p>
            <a:r>
              <a:rPr lang="en-US" dirty="0" smtClean="0"/>
              <a:t>What about?..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16" y="3976937"/>
            <a:ext cx="10419294" cy="747897"/>
          </a:xfrm>
        </p:spPr>
        <p:txBody>
          <a:bodyPr/>
          <a:lstStyle/>
          <a:p>
            <a:r>
              <a:rPr lang="en-US" dirty="0" smtClean="0"/>
              <a:t>How it was before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6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«Компиляция» в </a:t>
            </a:r>
            <a:r>
              <a:rPr lang="en-GB" dirty="0" smtClean="0"/>
              <a:t>JavaScript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936" y="4589528"/>
            <a:ext cx="4265385" cy="1597545"/>
          </a:xfrm>
        </p:spPr>
        <p:txBody>
          <a:bodyPr/>
          <a:lstStyle/>
          <a:p>
            <a:r>
              <a:rPr lang="en-GB" dirty="0" err="1" smtClean="0"/>
              <a:t>TeaVM</a:t>
            </a:r>
            <a:r>
              <a:rPr lang="en-GB" dirty="0" smtClean="0"/>
              <a:t> + Flavour (Java)</a:t>
            </a:r>
          </a:p>
          <a:p>
            <a:r>
              <a:rPr lang="en-GB" dirty="0" smtClean="0"/>
              <a:t>JSIL (</a:t>
            </a:r>
            <a:r>
              <a:rPr lang="en-GB" dirty="0" err="1" smtClean="0"/>
              <a:t>.Net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Kotlin</a:t>
            </a:r>
            <a:r>
              <a:rPr lang="en-GB" dirty="0" smtClean="0"/>
              <a:t> </a:t>
            </a:r>
            <a:r>
              <a:rPr lang="en-GB" dirty="0" err="1" smtClean="0"/>
              <a:t>Javascript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9556693" y="3625640"/>
            <a:ext cx="2207490" cy="2915376"/>
            <a:chOff x="6696364" y="814316"/>
            <a:chExt cx="2207490" cy="2915376"/>
          </a:xfrm>
        </p:grpSpPr>
        <p:pic>
          <p:nvPicPr>
            <p:cNvPr id="5122" name="Picture 2" descr="http://jsil.org/images/jsil_256px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364" y="814316"/>
              <a:ext cx="2207490" cy="220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335077" y="3021806"/>
              <a:ext cx="9300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JSIL</a:t>
              </a:r>
              <a:endParaRPr lang="en-US" sz="4000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05" y="1697105"/>
            <a:ext cx="9263032" cy="16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16" y="3976937"/>
            <a:ext cx="10419294" cy="747897"/>
          </a:xfrm>
        </p:spPr>
        <p:txBody>
          <a:bodyPr/>
          <a:lstStyle/>
          <a:p>
            <a:r>
              <a:rPr lang="en-US" dirty="0" smtClean="0"/>
              <a:t>How it </a:t>
            </a:r>
            <a:r>
              <a:rPr lang="en-GB" dirty="0" smtClean="0"/>
              <a:t>is today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4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936" y="352280"/>
            <a:ext cx="9358526" cy="553998"/>
          </a:xfrm>
        </p:spPr>
        <p:txBody>
          <a:bodyPr/>
          <a:lstStyle/>
          <a:p>
            <a:r>
              <a:rPr lang="en-US" sz="4000" dirty="0" smtClean="0"/>
              <a:t>Disclaimer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936" y="3427412"/>
            <a:ext cx="4296331" cy="387798"/>
          </a:xfrm>
        </p:spPr>
        <p:txBody>
          <a:bodyPr/>
          <a:lstStyle/>
          <a:p>
            <a:r>
              <a:rPr lang="en-GB" dirty="0" smtClean="0"/>
              <a:t>Tomsk JS - 2016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" b="13716"/>
          <a:stretch/>
        </p:blipFill>
        <p:spPr>
          <a:xfrm>
            <a:off x="5438332" y="1169987"/>
            <a:ext cx="6415088" cy="4062413"/>
          </a:xfrm>
        </p:spPr>
      </p:pic>
      <p:sp>
        <p:nvSpPr>
          <p:cNvPr id="5" name="Прямоугольник 4"/>
          <p:cNvSpPr/>
          <p:nvPr/>
        </p:nvSpPr>
        <p:spPr>
          <a:xfrm>
            <a:off x="9956800" y="4988560"/>
            <a:ext cx="22352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Kotlin</a:t>
            </a:r>
            <a:r>
              <a:rPr lang="en-GB" dirty="0" smtClean="0"/>
              <a:t>/Java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"/>
          </p:nvPr>
        </p:nvSpPr>
        <p:spPr>
          <a:xfrm>
            <a:off x="369936" y="5528581"/>
            <a:ext cx="6436215" cy="387798"/>
          </a:xfrm>
        </p:spPr>
        <p:txBody>
          <a:bodyPr/>
          <a:lstStyle/>
          <a:p>
            <a:r>
              <a:rPr lang="en-GB" dirty="0" smtClean="0"/>
              <a:t>No decent UI frameworks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41" y="2091803"/>
            <a:ext cx="9863118" cy="20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Blazor</a:t>
            </a:r>
            <a:r>
              <a:rPr lang="en-GB" dirty="0" smtClean="0"/>
              <a:t> (and other </a:t>
            </a:r>
            <a:r>
              <a:rPr lang="en-GB" dirty="0" err="1" smtClean="0"/>
              <a:t>.Net</a:t>
            </a:r>
            <a:r>
              <a:rPr lang="en-GB" dirty="0" smtClean="0"/>
              <a:t>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48" y="740078"/>
            <a:ext cx="9388503" cy="53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Cross-platform </a:t>
            </a:r>
            <a:r>
              <a:rPr lang="en-US" dirty="0" smtClean="0"/>
              <a:t>UI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936" y="4983636"/>
            <a:ext cx="6436215" cy="903837"/>
          </a:xfrm>
        </p:spPr>
        <p:txBody>
          <a:bodyPr/>
          <a:lstStyle/>
          <a:p>
            <a:r>
              <a:rPr lang="en-GB" dirty="0" smtClean="0"/>
              <a:t>Avalonia UI</a:t>
            </a:r>
          </a:p>
          <a:p>
            <a:r>
              <a:rPr lang="en-GB" dirty="0" err="1" smtClean="0"/>
              <a:t>Xamarin.Forms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99578" y="1038772"/>
            <a:ext cx="3425316" cy="1402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tem Text Bold" panose="020B0703020203020204" pitchFamily="34" charset="-52"/>
                <a:ea typeface="Stem Text Bold" panose="020B0703020203020204" pitchFamily="34" charset="-5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Platform.Uno</a:t>
            </a:r>
            <a:r>
              <a:rPr lang="en-GB" dirty="0" smtClean="0"/>
              <a:t> </a:t>
            </a:r>
            <a:r>
              <a:rPr lang="en-GB" sz="1800" dirty="0" smtClean="0">
                <a:hlinkClick r:id="rId3"/>
              </a:rPr>
              <a:t>https</a:t>
            </a:r>
            <a:r>
              <a:rPr lang="en-GB" sz="1800" dirty="0">
                <a:hlinkClick r:id="rId3"/>
              </a:rPr>
              <a:t>://</a:t>
            </a:r>
            <a:r>
              <a:rPr lang="en-GB" sz="1800" dirty="0" smtClean="0">
                <a:hlinkClick r:id="rId3"/>
              </a:rPr>
              <a:t>playground.platform.uno/#</a:t>
            </a:r>
            <a:r>
              <a:rPr lang="en-GB" sz="1800" dirty="0">
                <a:hlinkClick r:id="rId3"/>
              </a:rPr>
              <a:t>wasm-start</a:t>
            </a:r>
            <a:endParaRPr lang="en-GB" sz="1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894" y="1038772"/>
            <a:ext cx="8138955" cy="37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16" y="3976937"/>
            <a:ext cx="10419294" cy="747897"/>
          </a:xfrm>
        </p:spPr>
        <p:txBody>
          <a:bodyPr/>
          <a:lstStyle/>
          <a:p>
            <a:r>
              <a:rPr lang="en-GB" dirty="0" smtClean="0"/>
              <a:t>DEMO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2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104900"/>
            <a:ext cx="88868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795337"/>
            <a:ext cx="88773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45" y="783403"/>
            <a:ext cx="11564909" cy="48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36" y="301372"/>
            <a:ext cx="11400956" cy="55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1120" y="242877"/>
            <a:ext cx="11733777" cy="5771843"/>
            <a:chOff x="71120" y="242877"/>
            <a:chExt cx="11733777" cy="577184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" y="242877"/>
              <a:ext cx="11733777" cy="5771843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2117" t="794" r="96954" b="1424"/>
            <a:stretch/>
          </p:blipFill>
          <p:spPr>
            <a:xfrm>
              <a:off x="469899" y="314960"/>
              <a:ext cx="115391" cy="5699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3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88" b="1215"/>
          <a:stretch/>
        </p:blipFill>
        <p:spPr>
          <a:xfrm>
            <a:off x="119244" y="132080"/>
            <a:ext cx="860906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16" y="3976937"/>
            <a:ext cx="10419294" cy="747897"/>
          </a:xfrm>
        </p:spPr>
        <p:txBody>
          <a:bodyPr/>
          <a:lstStyle/>
          <a:p>
            <a:r>
              <a:rPr lang="en-US" dirty="0" smtClean="0"/>
              <a:t>History of The Web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5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407" t="1200" b="2258"/>
          <a:stretch/>
        </p:blipFill>
        <p:spPr>
          <a:xfrm>
            <a:off x="149724" y="568960"/>
            <a:ext cx="10312931" cy="50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5136" y="645160"/>
            <a:ext cx="10563225" cy="5095240"/>
            <a:chOff x="65136" y="568960"/>
            <a:chExt cx="10563225" cy="509524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36" y="599767"/>
              <a:ext cx="10563225" cy="50292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6407" t="1200" r="89765" b="2258"/>
            <a:stretch/>
          </p:blipFill>
          <p:spPr>
            <a:xfrm>
              <a:off x="149725" y="568960"/>
              <a:ext cx="421776" cy="5095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6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2050" name="Picture 2" descr="Blazor debu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0" y="429671"/>
            <a:ext cx="10978900" cy="53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631722"/>
            <a:ext cx="109251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6353" y="3951537"/>
            <a:ext cx="10419294" cy="747897"/>
          </a:xfrm>
        </p:spPr>
        <p:txBody>
          <a:bodyPr/>
          <a:lstStyle/>
          <a:p>
            <a:r>
              <a:rPr lang="en-GB" dirty="0" smtClean="0"/>
              <a:t>JAVA &amp; </a:t>
            </a:r>
            <a:r>
              <a:rPr lang="en-GB" dirty="0" err="1" smtClean="0"/>
              <a:t>.Net</a:t>
            </a:r>
            <a:r>
              <a:rPr lang="en-GB" dirty="0" smtClean="0"/>
              <a:t> come together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8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reuse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8906" y="5287339"/>
            <a:ext cx="6436215" cy="1253677"/>
          </a:xfrm>
        </p:spPr>
        <p:txBody>
          <a:bodyPr/>
          <a:lstStyle/>
          <a:p>
            <a:r>
              <a:rPr lang="en-GB" sz="2400" dirty="0" smtClean="0">
                <a:hlinkClick r:id="rId2"/>
              </a:rPr>
              <a:t>Asmble (Java)</a:t>
            </a:r>
            <a:endParaRPr lang="en-GB" sz="2400" dirty="0" smtClean="0"/>
          </a:p>
          <a:p>
            <a:r>
              <a:rPr lang="en-US" sz="2400" dirty="0" smtClean="0">
                <a:hlinkClick r:id="rId2"/>
              </a:rPr>
              <a:t>dotnet-webassembly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1946908"/>
            <a:ext cx="102393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06" y="214142"/>
            <a:ext cx="9566788" cy="59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867"/>
          <a:stretch/>
        </p:blipFill>
        <p:spPr>
          <a:xfrm>
            <a:off x="178752" y="2281237"/>
            <a:ext cx="7343775" cy="22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346558"/>
            <a:ext cx="98202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45819"/>
            <a:ext cx="110871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93004" y="567635"/>
            <a:ext cx="5605991" cy="1661993"/>
          </a:xfrm>
        </p:spPr>
        <p:txBody>
          <a:bodyPr/>
          <a:lstStyle/>
          <a:p>
            <a:pPr algn="ctr"/>
            <a:r>
              <a:rPr lang="en-US" sz="4000" dirty="0" smtClean="0"/>
              <a:t>1995</a:t>
            </a:r>
            <a:br>
              <a:rPr lang="en-US" sz="4000" dirty="0" smtClean="0"/>
            </a:br>
            <a:r>
              <a:rPr lang="en-US" sz="4000" dirty="0" smtClean="0"/>
              <a:t>Netscape Navigator</a:t>
            </a:r>
            <a:endParaRPr lang="en-US" sz="4000" dirty="0"/>
          </a:p>
        </p:txBody>
      </p:sp>
      <p:pic>
        <p:nvPicPr>
          <p:cNvPr id="8194" name="Picture 2" descr="Image result for net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629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8482"/>
          <a:stretch/>
        </p:blipFill>
        <p:spPr>
          <a:xfrm>
            <a:off x="369936" y="1266825"/>
            <a:ext cx="80518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16" y="3976937"/>
            <a:ext cx="10419294" cy="747897"/>
          </a:xfrm>
        </p:spPr>
        <p:txBody>
          <a:bodyPr/>
          <a:lstStyle/>
          <a:p>
            <a:r>
              <a:rPr lang="en-GB" dirty="0" smtClean="0"/>
              <a:t>MAIN ISSUES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7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0324" y="1870319"/>
            <a:ext cx="6436215" cy="2967992"/>
          </a:xfrm>
        </p:spPr>
        <p:txBody>
          <a:bodyPr/>
          <a:lstStyle/>
          <a:p>
            <a:r>
              <a:rPr lang="en-GB" dirty="0" smtClean="0"/>
              <a:t>IDE support / tooling</a:t>
            </a:r>
          </a:p>
          <a:p>
            <a:endParaRPr lang="en-GB" dirty="0" smtClean="0"/>
          </a:p>
          <a:p>
            <a:r>
              <a:rPr lang="en-GB" dirty="0" smtClean="0"/>
              <a:t>Debugging, hot reload</a:t>
            </a:r>
          </a:p>
          <a:p>
            <a:endParaRPr lang="en-GB" dirty="0" smtClean="0"/>
          </a:p>
          <a:p>
            <a:r>
              <a:rPr lang="en-GB" dirty="0" smtClean="0"/>
              <a:t>Garbage Collection is not supported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16027" y="1604848"/>
            <a:ext cx="9838786" cy="3615349"/>
          </a:xfrm>
        </p:spPr>
        <p:txBody>
          <a:bodyPr/>
          <a:lstStyle/>
          <a:p>
            <a:r>
              <a:rPr lang="ru-RU" dirty="0" smtClean="0"/>
              <a:t>Можно использовать математику/бизнес-логику уже сейчас</a:t>
            </a:r>
          </a:p>
          <a:p>
            <a:endParaRPr lang="ru-RU" dirty="0"/>
          </a:p>
          <a:p>
            <a:r>
              <a:rPr lang="ru-RU" dirty="0" smtClean="0"/>
              <a:t>Можно делать </a:t>
            </a:r>
            <a:r>
              <a:rPr lang="en-US" dirty="0" smtClean="0"/>
              <a:t>UI </a:t>
            </a:r>
            <a:r>
              <a:rPr lang="ru-RU" dirty="0" smtClean="0"/>
              <a:t>на </a:t>
            </a:r>
            <a:r>
              <a:rPr lang="en-US" dirty="0" smtClean="0"/>
              <a:t>OpenGL</a:t>
            </a:r>
          </a:p>
          <a:p>
            <a:endParaRPr lang="en-US" dirty="0"/>
          </a:p>
          <a:p>
            <a:r>
              <a:rPr lang="ru-RU" dirty="0" smtClean="0"/>
              <a:t>Полноценные </a:t>
            </a:r>
            <a:r>
              <a:rPr lang="ru-RU" dirty="0" err="1" smtClean="0"/>
              <a:t>фреймворки</a:t>
            </a:r>
            <a:r>
              <a:rPr lang="ru-RU" dirty="0" smtClean="0"/>
              <a:t> для построения пользовательского интерфейса пока отсутствуют (или в альфа-версиях)</a:t>
            </a:r>
          </a:p>
        </p:txBody>
      </p:sp>
    </p:spTree>
    <p:extLst>
      <p:ext uri="{BB962C8B-B14F-4D97-AF65-F5344CB8AC3E}">
        <p14:creationId xmlns:p14="http://schemas.microsoft.com/office/powerpoint/2010/main" val="5677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335" y="3897111"/>
            <a:ext cx="10419294" cy="747897"/>
          </a:xfrm>
        </p:spPr>
        <p:txBody>
          <a:bodyPr/>
          <a:lstStyle/>
          <a:p>
            <a:r>
              <a:rPr lang="ru-RU" dirty="0" smtClean="0"/>
              <a:t>Спасибо. Вопросы?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335" y="5429084"/>
            <a:ext cx="5008308" cy="793038"/>
          </a:xfrm>
        </p:spPr>
        <p:txBody>
          <a:bodyPr/>
          <a:lstStyle/>
          <a:p>
            <a:r>
              <a:rPr lang="ru-RU" dirty="0" smtClean="0"/>
              <a:t>Артур </a:t>
            </a:r>
            <a:r>
              <a:rPr lang="ru-RU" dirty="0" err="1" smtClean="0"/>
              <a:t>Дробинский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artur.drobinskiy@mcc-tomsk.de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http://arturdr.ru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90" y="233637"/>
            <a:ext cx="3605979" cy="36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335" y="2262275"/>
            <a:ext cx="10536320" cy="1495794"/>
          </a:xfrm>
        </p:spPr>
        <p:txBody>
          <a:bodyPr/>
          <a:lstStyle/>
          <a:p>
            <a:pPr algn="ctr"/>
            <a:r>
              <a:rPr lang="ru-RU" dirty="0" err="1" smtClean="0"/>
              <a:t>Митап</a:t>
            </a:r>
            <a:r>
              <a:rPr lang="ru-RU" dirty="0" smtClean="0"/>
              <a:t> для </a:t>
            </a:r>
            <a:r>
              <a:rPr lang="en-US" dirty="0" err="1" smtClean="0"/>
              <a:t>.Net</a:t>
            </a:r>
            <a:r>
              <a:rPr lang="en-US" dirty="0" smtClean="0"/>
              <a:t> </a:t>
            </a:r>
            <a:r>
              <a:rPr lang="ru-RU" dirty="0" smtClean="0"/>
              <a:t>разработчиков</a:t>
            </a:r>
            <a:br>
              <a:rPr lang="ru-RU" dirty="0" smtClean="0"/>
            </a:br>
            <a:r>
              <a:rPr lang="en-US" dirty="0" err="1" smtClean="0"/>
              <a:t>TomskDotNet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7552" y="4191411"/>
            <a:ext cx="7469885" cy="1586075"/>
          </a:xfrm>
        </p:spPr>
        <p:txBody>
          <a:bodyPr/>
          <a:lstStyle/>
          <a:p>
            <a:pPr algn="ctr"/>
            <a:r>
              <a:rPr lang="ru-RU" sz="3200" dirty="0" smtClean="0"/>
              <a:t>Точка Кипения</a:t>
            </a:r>
          </a:p>
          <a:p>
            <a:pPr algn="ctr"/>
            <a:r>
              <a:rPr lang="ru-RU" sz="3200" dirty="0" smtClean="0"/>
              <a:t>2</a:t>
            </a:r>
            <a:r>
              <a:rPr lang="en-US" sz="3200" dirty="0" smtClean="0"/>
              <a:t>9</a:t>
            </a:r>
            <a:r>
              <a:rPr lang="ru-RU" sz="3200" dirty="0" smtClean="0"/>
              <a:t> ноября, 18:30</a:t>
            </a:r>
          </a:p>
          <a:p>
            <a:pPr algn="ctr"/>
            <a:r>
              <a:rPr lang="en-US" sz="3200" dirty="0">
                <a:hlinkClick r:id="rId2"/>
              </a:rPr>
              <a:t>https://leader-id.ru/event/12958/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98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93004" y="557474"/>
            <a:ext cx="5605991" cy="1107996"/>
          </a:xfrm>
        </p:spPr>
        <p:txBody>
          <a:bodyPr/>
          <a:lstStyle/>
          <a:p>
            <a:pPr algn="ctr"/>
            <a:r>
              <a:rPr lang="en-US" sz="4000" dirty="0" smtClean="0"/>
              <a:t>2001</a:t>
            </a:r>
            <a:br>
              <a:rPr lang="en-US" sz="4000" dirty="0" smtClean="0"/>
            </a:br>
            <a:r>
              <a:rPr lang="en-US" sz="4000" dirty="0" smtClean="0"/>
              <a:t>Internet Explorer 6</a:t>
            </a:r>
            <a:endParaRPr lang="en-US" sz="4000" dirty="0"/>
          </a:p>
        </p:txBody>
      </p:sp>
      <p:pic>
        <p:nvPicPr>
          <p:cNvPr id="12292" name="Picture 4" descr="Image result for I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53263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1804" y="555477"/>
            <a:ext cx="4488391" cy="1107996"/>
          </a:xfrm>
        </p:spPr>
        <p:txBody>
          <a:bodyPr/>
          <a:lstStyle/>
          <a:p>
            <a:pPr algn="ctr"/>
            <a:r>
              <a:rPr lang="en-US" sz="4000" dirty="0" smtClean="0"/>
              <a:t>2008</a:t>
            </a:r>
            <a:br>
              <a:rPr lang="en-US" sz="4000" dirty="0" smtClean="0"/>
            </a:br>
            <a:r>
              <a:rPr lang="en-US" sz="4000" dirty="0" smtClean="0"/>
              <a:t>Chrome</a:t>
            </a:r>
            <a:endParaRPr lang="en-US" sz="4000" dirty="0"/>
          </a:p>
        </p:txBody>
      </p:sp>
      <p:pic>
        <p:nvPicPr>
          <p:cNvPr id="11266" name="Picture 2" descr="Image result for chr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36" y="2410433"/>
            <a:ext cx="3198957" cy="31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936" y="6356350"/>
            <a:ext cx="4114800" cy="369332"/>
          </a:xfrm>
        </p:spPr>
        <p:txBody>
          <a:bodyPr/>
          <a:lstStyle/>
          <a:p>
            <a:r>
              <a:rPr lang="fr-FR" dirty="0"/>
              <a:t>Frontend в enterprise: как WebAssembly помирил .Net и Java миры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1804" y="555478"/>
            <a:ext cx="4488391" cy="1107996"/>
          </a:xfrm>
        </p:spPr>
        <p:txBody>
          <a:bodyPr/>
          <a:lstStyle/>
          <a:p>
            <a:pPr algn="ctr"/>
            <a:r>
              <a:rPr lang="en-US" sz="4000" dirty="0" smtClean="0"/>
              <a:t>2009</a:t>
            </a:r>
            <a:br>
              <a:rPr lang="en-US" sz="4000" dirty="0" smtClean="0"/>
            </a:br>
            <a:r>
              <a:rPr lang="en-US" sz="4000" dirty="0" err="1" smtClean="0"/>
              <a:t>NodeJS</a:t>
            </a:r>
            <a:endParaRPr lang="en-US" sz="4000" dirty="0"/>
          </a:p>
        </p:txBody>
      </p:sp>
      <p:pic>
        <p:nvPicPr>
          <p:cNvPr id="10242" name="Picture 2" descr="Image result for node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33" y="2040312"/>
            <a:ext cx="5919932" cy="295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15092</TotalTime>
  <Words>1031</Words>
  <Application>Microsoft Office PowerPoint</Application>
  <PresentationFormat>Широкоэкранный</PresentationFormat>
  <Paragraphs>199</Paragraphs>
  <Slides>65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2" baseType="lpstr">
      <vt:lpstr>Stem Text Bold</vt:lpstr>
      <vt:lpstr>Wingdings</vt:lpstr>
      <vt:lpstr>Calibri</vt:lpstr>
      <vt:lpstr>Arial</vt:lpstr>
      <vt:lpstr>Stem Text</vt:lpstr>
      <vt:lpstr>Тема Office</vt:lpstr>
      <vt:lpstr>Точечный рисунок</vt:lpstr>
      <vt:lpstr>Frontend в enterprise: как WebAssembly помирил .Net и Java миры</vt:lpstr>
      <vt:lpstr>О Нас</vt:lpstr>
      <vt:lpstr>О Себе</vt:lpstr>
      <vt:lpstr>Disclaimer</vt:lpstr>
      <vt:lpstr>History of The Web</vt:lpstr>
      <vt:lpstr>1995 Netscape Navigator</vt:lpstr>
      <vt:lpstr>2001 Internet Explorer 6</vt:lpstr>
      <vt:lpstr>2008 Chrome</vt:lpstr>
      <vt:lpstr>2009 NodeJS</vt:lpstr>
      <vt:lpstr>2018 Город IT</vt:lpstr>
      <vt:lpstr>That’s it</vt:lpstr>
      <vt:lpstr>Timeline</vt:lpstr>
      <vt:lpstr>Is it another…</vt:lpstr>
      <vt:lpstr>Презентация PowerPoint</vt:lpstr>
      <vt:lpstr>Презентация PowerPoint</vt:lpstr>
      <vt:lpstr>Презентация PowerPoint</vt:lpstr>
      <vt:lpstr>Презентация PowerPoint</vt:lpstr>
      <vt:lpstr>Why WebAssembly?</vt:lpstr>
      <vt:lpstr>Fast</vt:lpstr>
      <vt:lpstr>FAST!</vt:lpstr>
      <vt:lpstr>Compilation target for other languages </vt:lpstr>
      <vt:lpstr>Презентация PowerPoint</vt:lpstr>
      <vt:lpstr>C# developer is asked to write some JavaScript</vt:lpstr>
      <vt:lpstr>Презентация PowerPoint</vt:lpstr>
      <vt:lpstr>Enterprise technologies and  Code reuse (backend / desktop)</vt:lpstr>
      <vt:lpstr>What For?</vt:lpstr>
      <vt:lpstr>Презентация PowerPoint</vt:lpstr>
      <vt:lpstr>Availability</vt:lpstr>
      <vt:lpstr>Pioneers</vt:lpstr>
      <vt:lpstr>Pioneers</vt:lpstr>
      <vt:lpstr>Support for low-level functionality</vt:lpstr>
      <vt:lpstr>Qt</vt:lpstr>
      <vt:lpstr>Unity</vt:lpstr>
      <vt:lpstr>How does it work</vt:lpstr>
      <vt:lpstr>UNITY</vt:lpstr>
      <vt:lpstr>What about?..</vt:lpstr>
      <vt:lpstr>How it was before</vt:lpstr>
      <vt:lpstr>«Компиляция» в JavaScript</vt:lpstr>
      <vt:lpstr>How it is today</vt:lpstr>
      <vt:lpstr>Kotlin/Java</vt:lpstr>
      <vt:lpstr>Blazor (and other .Net)</vt:lpstr>
      <vt:lpstr>Cross-platform UI</vt:lpstr>
      <vt:lpstr>DEMO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JAVA &amp; .Net come together</vt:lpstr>
      <vt:lpstr>Code reuse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MAIN ISSUES</vt:lpstr>
      <vt:lpstr>Issues</vt:lpstr>
      <vt:lpstr>Выводы</vt:lpstr>
      <vt:lpstr>Спасибо. Вопросы?</vt:lpstr>
      <vt:lpstr>Митап для .Net разработчиков TomskDotNet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Ghbfdgjbodifbj</dc:title>
  <dc:creator>Windows</dc:creator>
  <cp:lastModifiedBy>Artur Drobinskiy</cp:lastModifiedBy>
  <cp:revision>104</cp:revision>
  <dcterms:created xsi:type="dcterms:W3CDTF">2018-10-26T10:36:45Z</dcterms:created>
  <dcterms:modified xsi:type="dcterms:W3CDTF">2018-11-10T06:27:19Z</dcterms:modified>
</cp:coreProperties>
</file>