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335" r:id="rId2"/>
    <p:sldId id="336" r:id="rId3"/>
    <p:sldId id="268" r:id="rId4"/>
    <p:sldId id="269" r:id="rId5"/>
    <p:sldId id="270" r:id="rId6"/>
    <p:sldId id="302" r:id="rId7"/>
    <p:sldId id="312" r:id="rId8"/>
    <p:sldId id="273" r:id="rId9"/>
    <p:sldId id="274" r:id="rId10"/>
    <p:sldId id="325" r:id="rId11"/>
    <p:sldId id="266" r:id="rId12"/>
    <p:sldId id="303" r:id="rId13"/>
    <p:sldId id="304" r:id="rId14"/>
    <p:sldId id="314" r:id="rId15"/>
    <p:sldId id="318" r:id="rId16"/>
    <p:sldId id="319" r:id="rId17"/>
    <p:sldId id="327" r:id="rId18"/>
    <p:sldId id="317" r:id="rId19"/>
    <p:sldId id="339" r:id="rId20"/>
    <p:sldId id="320" r:id="rId21"/>
    <p:sldId id="322" r:id="rId22"/>
    <p:sldId id="323" r:id="rId23"/>
    <p:sldId id="324" r:id="rId24"/>
    <p:sldId id="292" r:id="rId25"/>
    <p:sldId id="294" r:id="rId26"/>
    <p:sldId id="296" r:id="rId27"/>
    <p:sldId id="297" r:id="rId28"/>
    <p:sldId id="298" r:id="rId29"/>
    <p:sldId id="263" r:id="rId30"/>
    <p:sldId id="337" r:id="rId31"/>
    <p:sldId id="285" r:id="rId32"/>
    <p:sldId id="332" r:id="rId33"/>
    <p:sldId id="278" r:id="rId34"/>
    <p:sldId id="284" r:id="rId35"/>
    <p:sldId id="283" r:id="rId36"/>
    <p:sldId id="271" r:id="rId37"/>
    <p:sldId id="282" r:id="rId38"/>
    <p:sldId id="279" r:id="rId39"/>
    <p:sldId id="280" r:id="rId40"/>
    <p:sldId id="333" r:id="rId41"/>
    <p:sldId id="257" r:id="rId42"/>
    <p:sldId id="334" r:id="rId43"/>
    <p:sldId id="258" r:id="rId44"/>
    <p:sldId id="260" r:id="rId45"/>
    <p:sldId id="287" r:id="rId46"/>
    <p:sldId id="262" r:id="rId47"/>
    <p:sldId id="311" r:id="rId48"/>
    <p:sldId id="328" r:id="rId49"/>
    <p:sldId id="338" r:id="rId50"/>
    <p:sldId id="329" r:id="rId51"/>
    <p:sldId id="331" r:id="rId52"/>
    <p:sldId id="286" r:id="rId53"/>
    <p:sldId id="291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1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ddix\Desktop\&#1076;&#1086;&#1082;&#1083;&#1072;&#1076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ddix\Desktop\&#1076;&#1086;&#1082;&#1083;&#1072;&#1076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ddix\Desktop\&#1076;&#1086;&#1082;&#1083;&#1072;&#1076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ddix\Desktop\&#1076;&#1086;&#1082;&#1083;&#1072;&#1076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ddix\Desktop\&#1076;&#1086;&#1082;&#1083;&#1072;&#1076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ddix\Desktop\&#1076;&#1086;&#1082;&#1083;&#1072;&#1076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ddix\Desktop\&#1076;&#1086;&#1082;&#1083;&#1072;&#1076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ddix\Desktop\&#1076;&#1086;&#1082;&#1083;&#1072;&#1076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Android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26-4A85-90AC-54E7CCAB38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26-4A85-90AC-54E7CCAB38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526-4A85-90AC-54E7CCAB38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Математика!$A$2:$A$4</c:f>
              <c:strCache>
                <c:ptCount val="3"/>
                <c:pt idx="0">
                  <c:v>Java</c:v>
                </c:pt>
                <c:pt idx="1">
                  <c:v>Cordova</c:v>
                </c:pt>
                <c:pt idx="2">
                  <c:v>Xamarin</c:v>
                </c:pt>
              </c:strCache>
            </c:strRef>
          </c:cat>
          <c:val>
            <c:numRef>
              <c:f>Математика!$B$2:$B$4</c:f>
              <c:numCache>
                <c:formatCode>General</c:formatCode>
                <c:ptCount val="3"/>
                <c:pt idx="0">
                  <c:v>4.3419999999999996</c:v>
                </c:pt>
                <c:pt idx="1">
                  <c:v>94.150999999999996</c:v>
                </c:pt>
                <c:pt idx="2">
                  <c:v>4.258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26-4A85-90AC-54E7CCAB3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1681801952"/>
        <c:axId val="-1681800864"/>
      </c:barChart>
      <c:catAx>
        <c:axId val="-168180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81800864"/>
        <c:crosses val="autoZero"/>
        <c:auto val="1"/>
        <c:lblAlgn val="ctr"/>
        <c:lblOffset val="100"/>
        <c:noMultiLvlLbl val="0"/>
      </c:catAx>
      <c:valAx>
        <c:axId val="-168180086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8180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2F-467C-8335-6114820AD44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2F-467C-8335-6114820AD44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62F-467C-8335-6114820AD4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Математика!$A$6:$A$8</c:f>
              <c:strCache>
                <c:ptCount val="3"/>
                <c:pt idx="0">
                  <c:v>Objective-C</c:v>
                </c:pt>
                <c:pt idx="1">
                  <c:v>Cordova</c:v>
                </c:pt>
                <c:pt idx="2">
                  <c:v>Xamarin</c:v>
                </c:pt>
              </c:strCache>
            </c:strRef>
          </c:cat>
          <c:val>
            <c:numRef>
              <c:f>Математика!$B$6:$B$8</c:f>
              <c:numCache>
                <c:formatCode>General</c:formatCode>
                <c:ptCount val="3"/>
                <c:pt idx="0">
                  <c:v>5.0140000000000002</c:v>
                </c:pt>
                <c:pt idx="1">
                  <c:v>67.290999999999997</c:v>
                </c:pt>
                <c:pt idx="2">
                  <c:v>4.3490000000000002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2F-467C-8335-6114820AD4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-1682655200"/>
        <c:axId val="-1682651936"/>
      </c:barChart>
      <c:catAx>
        <c:axId val="-168265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82651936"/>
        <c:crosses val="autoZero"/>
        <c:auto val="1"/>
        <c:lblAlgn val="ctr"/>
        <c:lblOffset val="100"/>
        <c:noMultiLvlLbl val="0"/>
      </c:catAx>
      <c:valAx>
        <c:axId val="-16826519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8265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Android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90-4B9F-A7E8-F0285CC609E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290-4B9F-A7E8-F0285CC609E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290-4B9F-A7E8-F0285CC609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SQLite!$A$2:$A$4</c:f>
              <c:strCache>
                <c:ptCount val="3"/>
                <c:pt idx="0">
                  <c:v>Java</c:v>
                </c:pt>
                <c:pt idx="1">
                  <c:v>Cordova</c:v>
                </c:pt>
                <c:pt idx="2">
                  <c:v>Xamarin</c:v>
                </c:pt>
              </c:strCache>
            </c:strRef>
          </c:cat>
          <c:val>
            <c:numRef>
              <c:f>SQLite!$B$2:$B$4</c:f>
              <c:numCache>
                <c:formatCode>General</c:formatCode>
                <c:ptCount val="3"/>
                <c:pt idx="0">
                  <c:v>0.55100000000000005</c:v>
                </c:pt>
                <c:pt idx="1">
                  <c:v>1.117</c:v>
                </c:pt>
                <c:pt idx="2">
                  <c:v>0.60099999999999998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90-4B9F-A7E8-F0285CC609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1682651392"/>
        <c:axId val="-1682650848"/>
      </c:barChart>
      <c:catAx>
        <c:axId val="-168265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82650848"/>
        <c:crosses val="autoZero"/>
        <c:auto val="1"/>
        <c:lblAlgn val="ctr"/>
        <c:lblOffset val="100"/>
        <c:noMultiLvlLbl val="0"/>
      </c:catAx>
      <c:valAx>
        <c:axId val="-168265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8265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8B-41D0-9D03-1664B15A2C0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8B-41D0-9D03-1664B15A2C0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E8B-41D0-9D03-1664B15A2C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SQLite!$A$6:$A$8</c:f>
              <c:strCache>
                <c:ptCount val="3"/>
                <c:pt idx="0">
                  <c:v>Objective-C</c:v>
                </c:pt>
                <c:pt idx="1">
                  <c:v>Cordova</c:v>
                </c:pt>
                <c:pt idx="2">
                  <c:v>Xamarin</c:v>
                </c:pt>
              </c:strCache>
            </c:strRef>
          </c:cat>
          <c:val>
            <c:numRef>
              <c:f>SQLite!$B$6:$B$8</c:f>
              <c:numCache>
                <c:formatCode>General</c:formatCode>
                <c:ptCount val="3"/>
                <c:pt idx="0">
                  <c:v>0.79200000000000004</c:v>
                </c:pt>
                <c:pt idx="1">
                  <c:v>1.494</c:v>
                </c:pt>
                <c:pt idx="2">
                  <c:v>0.73499999999999999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8B-41D0-9D03-1664B15A2C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-1682648672"/>
        <c:axId val="-1682655744"/>
      </c:barChart>
      <c:catAx>
        <c:axId val="-168264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82655744"/>
        <c:crosses val="autoZero"/>
        <c:auto val="1"/>
        <c:lblAlgn val="ctr"/>
        <c:lblOffset val="100"/>
        <c:noMultiLvlLbl val="0"/>
      </c:catAx>
      <c:valAx>
        <c:axId val="-168265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8264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Android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BC2-4A68-A337-3B0536C731F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C2-4A68-A337-3B0536C731F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BC2-4A68-A337-3B0536C731F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BC2-4A68-A337-3B0536C731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'Время запуска'!$A$2:$A$5</c:f>
              <c:strCache>
                <c:ptCount val="4"/>
                <c:pt idx="0">
                  <c:v>Java</c:v>
                </c:pt>
                <c:pt idx="1">
                  <c:v>Cordova</c:v>
                </c:pt>
                <c:pt idx="2">
                  <c:v>Xamarin</c:v>
                </c:pt>
                <c:pt idx="3">
                  <c:v>Xamarin.Forms</c:v>
                </c:pt>
              </c:strCache>
            </c:strRef>
          </c:cat>
          <c:val>
            <c:numRef>
              <c:f>'Время запуска'!$B$2:$B$5</c:f>
              <c:numCache>
                <c:formatCode>General</c:formatCode>
                <c:ptCount val="4"/>
                <c:pt idx="0">
                  <c:v>1.044</c:v>
                </c:pt>
                <c:pt idx="1">
                  <c:v>4.0679999999999996</c:v>
                </c:pt>
                <c:pt idx="2">
                  <c:v>1.6890000000000001</c:v>
                </c:pt>
                <c:pt idx="3">
                  <c:v>3.032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C2-4A68-A337-3B0536C73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1682652480"/>
        <c:axId val="-1682650304"/>
      </c:barChart>
      <c:catAx>
        <c:axId val="-168265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82650304"/>
        <c:crosses val="autoZero"/>
        <c:auto val="1"/>
        <c:lblAlgn val="ctr"/>
        <c:lblOffset val="100"/>
        <c:noMultiLvlLbl val="0"/>
      </c:catAx>
      <c:valAx>
        <c:axId val="-168265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8265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04-4281-979A-2E0B0CE7747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04-4281-979A-2E0B0CE7747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04-4281-979A-2E0B0CE7747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204-4281-979A-2E0B0CE774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'Время запуска'!$A$7:$A$10</c:f>
              <c:strCache>
                <c:ptCount val="4"/>
                <c:pt idx="0">
                  <c:v>Objective-C</c:v>
                </c:pt>
                <c:pt idx="1">
                  <c:v>Cordova</c:v>
                </c:pt>
                <c:pt idx="2">
                  <c:v>Xamarin</c:v>
                </c:pt>
                <c:pt idx="3">
                  <c:v>Xamarin.Forms</c:v>
                </c:pt>
              </c:strCache>
            </c:strRef>
          </c:cat>
          <c:val>
            <c:numRef>
              <c:f>'Время запуска'!$B$7:$B$10</c:f>
              <c:numCache>
                <c:formatCode>General</c:formatCode>
                <c:ptCount val="4"/>
                <c:pt idx="0">
                  <c:v>1.1399999999999999</c:v>
                </c:pt>
                <c:pt idx="1">
                  <c:v>6.21</c:v>
                </c:pt>
                <c:pt idx="2">
                  <c:v>1.204</c:v>
                </c:pt>
                <c:pt idx="3">
                  <c:v>1.9279999999999999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04-4281-979A-2E0B0CE774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-1732420720"/>
        <c:axId val="-1732423440"/>
      </c:barChart>
      <c:catAx>
        <c:axId val="-173242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32423440"/>
        <c:crosses val="autoZero"/>
        <c:auto val="1"/>
        <c:lblAlgn val="ctr"/>
        <c:lblOffset val="100"/>
        <c:noMultiLvlLbl val="0"/>
      </c:catAx>
      <c:valAx>
        <c:axId val="-173242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3242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Android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AA-43B2-B7BC-C21E281D33A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AA-43B2-B7BC-C21E281D33A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7AA-43B2-B7BC-C21E281D33A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7AA-43B2-B7BC-C21E281D33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Размер!$A$2:$A$5</c:f>
              <c:strCache>
                <c:ptCount val="4"/>
                <c:pt idx="0">
                  <c:v>Java</c:v>
                </c:pt>
                <c:pt idx="1">
                  <c:v>Cordova</c:v>
                </c:pt>
                <c:pt idx="2">
                  <c:v>Xamarin</c:v>
                </c:pt>
                <c:pt idx="3">
                  <c:v>Xamarin.Forms</c:v>
                </c:pt>
              </c:strCache>
            </c:strRef>
          </c:cat>
          <c:val>
            <c:numRef>
              <c:f>Размер!$B$2:$B$5</c:f>
              <c:numCache>
                <c:formatCode>General</c:formatCode>
                <c:ptCount val="4"/>
                <c:pt idx="0">
                  <c:v>166</c:v>
                </c:pt>
                <c:pt idx="1">
                  <c:v>433</c:v>
                </c:pt>
                <c:pt idx="2">
                  <c:v>3500</c:v>
                </c:pt>
                <c:pt idx="3">
                  <c:v>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AA-43B2-B7BC-C21E281D3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1732419088"/>
        <c:axId val="-1732418544"/>
      </c:barChart>
      <c:catAx>
        <c:axId val="-173241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32418544"/>
        <c:crosses val="autoZero"/>
        <c:auto val="1"/>
        <c:lblAlgn val="ctr"/>
        <c:lblOffset val="100"/>
        <c:noMultiLvlLbl val="0"/>
      </c:catAx>
      <c:valAx>
        <c:axId val="-173241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3241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13-4D0C-B9FF-945A7CBAC5E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13-4D0C-B9FF-945A7CBAC5E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13-4D0C-B9FF-945A7CBAC5E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D13-4D0C-B9FF-945A7CBAC5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Размер!$A$7:$A$10</c:f>
              <c:strCache>
                <c:ptCount val="4"/>
                <c:pt idx="0">
                  <c:v>Objective-C</c:v>
                </c:pt>
                <c:pt idx="1">
                  <c:v>Cordova</c:v>
                </c:pt>
                <c:pt idx="2">
                  <c:v>Xamarin</c:v>
                </c:pt>
                <c:pt idx="3">
                  <c:v>Xamarin.Forms</c:v>
                </c:pt>
              </c:strCache>
            </c:strRef>
          </c:cat>
          <c:val>
            <c:numRef>
              <c:f>Размер!$B$7:$B$10</c:f>
              <c:numCache>
                <c:formatCode>General</c:formatCode>
                <c:ptCount val="4"/>
                <c:pt idx="0">
                  <c:v>644</c:v>
                </c:pt>
                <c:pt idx="1">
                  <c:v>2700</c:v>
                </c:pt>
                <c:pt idx="2">
                  <c:v>12100</c:v>
                </c:pt>
                <c:pt idx="3">
                  <c:v>16900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13-4D0C-B9FF-945A7CBAC5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-1732416368"/>
        <c:axId val="-1732419632"/>
      </c:barChart>
      <c:catAx>
        <c:axId val="-173241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32419632"/>
        <c:crosses val="autoZero"/>
        <c:auto val="1"/>
        <c:lblAlgn val="ctr"/>
        <c:lblOffset val="100"/>
        <c:noMultiLvlLbl val="0"/>
      </c:catAx>
      <c:valAx>
        <c:axId val="-173241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3241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2020D-ADF0-4093-85E8-A53E8BFD52CC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373DC-A53F-4D31-BD0B-954B365EA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6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+ использование компетенций существующей команды</a:t>
            </a:r>
          </a:p>
          <a:p>
            <a:r>
              <a:rPr lang="ru-RU" dirty="0" smtClean="0"/>
              <a:t>+ изучать только один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373DC-A53F-4D31-BD0B-954B365EA5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01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Какие плюсы? Высокопроизводительный</a:t>
            </a:r>
            <a:r>
              <a:rPr lang="ru-RU" baseline="0" dirty="0" smtClean="0"/>
              <a:t> </a:t>
            </a:r>
            <a:r>
              <a:rPr lang="en-US" dirty="0" smtClean="0"/>
              <a:t>C++</a:t>
            </a:r>
            <a:r>
              <a:rPr lang="ru-RU" dirty="0" smtClean="0"/>
              <a:t>. Везде одинаково выглядящий</a:t>
            </a:r>
            <a:r>
              <a:rPr lang="ru-RU" baseline="0" dirty="0" smtClean="0"/>
              <a:t> </a:t>
            </a:r>
            <a:r>
              <a:rPr lang="en-US" baseline="0" dirty="0" smtClean="0"/>
              <a:t>UI. Unity </a:t>
            </a:r>
            <a:r>
              <a:rPr lang="ru-RU" baseline="0" dirty="0" smtClean="0"/>
              <a:t>работает точно так же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373DC-A53F-4D31-BD0B-954B365EA5F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50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Какие плюсы? Высокопроизводительный</a:t>
            </a:r>
            <a:r>
              <a:rPr lang="ru-RU" baseline="0" dirty="0" smtClean="0"/>
              <a:t> </a:t>
            </a:r>
            <a:r>
              <a:rPr lang="en-US" dirty="0" smtClean="0"/>
              <a:t>C++</a:t>
            </a:r>
            <a:r>
              <a:rPr lang="ru-RU" dirty="0" smtClean="0"/>
              <a:t>. Везде одинаково выглядящий</a:t>
            </a:r>
            <a:r>
              <a:rPr lang="ru-RU" baseline="0" dirty="0" smtClean="0"/>
              <a:t> </a:t>
            </a:r>
            <a:r>
              <a:rPr lang="en-US" baseline="0" dirty="0" smtClean="0"/>
              <a:t>UI. Unity </a:t>
            </a:r>
            <a:r>
              <a:rPr lang="ru-RU" baseline="0" dirty="0" smtClean="0"/>
              <a:t>работает точно так же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373DC-A53F-4D31-BD0B-954B365EA5F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01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API Bridge </a:t>
            </a:r>
            <a:r>
              <a:rPr lang="ru-RU" dirty="0" smtClean="0"/>
              <a:t>полноценный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373DC-A53F-4D31-BD0B-954B365EA5F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32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API Bridge </a:t>
            </a:r>
            <a:r>
              <a:rPr lang="ru-RU" dirty="0" smtClean="0"/>
              <a:t>полноценный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373DC-A53F-4D31-BD0B-954B365EA5F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05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ReactNative</a:t>
            </a:r>
            <a:r>
              <a:rPr lang="en-US" baseline="0" dirty="0"/>
              <a:t> – </a:t>
            </a:r>
            <a:r>
              <a:rPr lang="ru-RU" baseline="0" dirty="0"/>
              <a:t>частые </a:t>
            </a:r>
            <a:r>
              <a:rPr lang="en-US" baseline="0" dirty="0"/>
              <a:t>breaking changes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373DC-A53F-4D31-BD0B-954B365EA5F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85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ReactNative</a:t>
            </a:r>
            <a:r>
              <a:rPr lang="en-US" baseline="0" dirty="0"/>
              <a:t> – </a:t>
            </a:r>
            <a:r>
              <a:rPr lang="ru-RU" baseline="0" dirty="0"/>
              <a:t>частые </a:t>
            </a:r>
            <a:r>
              <a:rPr lang="en-US" baseline="0" dirty="0"/>
              <a:t>breaking changes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373DC-A53F-4D31-BD0B-954B365EA5F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6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1F44-C382-4F17-870D-5EAA2D79DB72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1EA9-7D51-4065-B6B0-C69F0816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2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1F44-C382-4F17-870D-5EAA2D79DB72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1EA9-7D51-4065-B6B0-C69F0816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2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1F44-C382-4F17-870D-5EAA2D79DB72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1EA9-7D51-4065-B6B0-C69F0816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8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rubius.com/images/apple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1091" y="6698810"/>
            <a:ext cx="79322" cy="10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820472" y="6669940"/>
            <a:ext cx="330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523D42A5-9AAF-4E30-AE0A-650072ACF1A6}" type="slidenum">
              <a:rPr kumimoji="0" lang="ru-RU" sz="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‹#›</a:t>
            </a:fld>
            <a:endParaRPr lang="ru-RU" sz="8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-1587" y="6813376"/>
            <a:ext cx="9144000" cy="0"/>
          </a:xfrm>
          <a:prstGeom prst="line">
            <a:avLst/>
          </a:prstGeom>
          <a:ln w="1270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97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1F44-C382-4F17-870D-5EAA2D79DB72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1EA9-7D51-4065-B6B0-C69F0816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6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1F44-C382-4F17-870D-5EAA2D79DB72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1EA9-7D51-4065-B6B0-C69F0816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7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1F44-C382-4F17-870D-5EAA2D79DB72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1EA9-7D51-4065-B6B0-C69F0816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4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1F44-C382-4F17-870D-5EAA2D79DB72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1EA9-7D51-4065-B6B0-C69F0816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9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1F44-C382-4F17-870D-5EAA2D79DB72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1EA9-7D51-4065-B6B0-C69F0816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1F44-C382-4F17-870D-5EAA2D79DB72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1EA9-7D51-4065-B6B0-C69F0816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7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1F44-C382-4F17-870D-5EAA2D79DB72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1EA9-7D51-4065-B6B0-C69F0816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6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1F44-C382-4F17-870D-5EAA2D79DB72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1EA9-7D51-4065-B6B0-C69F0816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2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41F44-C382-4F17-870D-5EAA2D79DB72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31EA9-7D51-4065-B6B0-C69F0816F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2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1A9B760-F643-4104-B326-08922A2DA4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" r="2218" b="5116"/>
          <a:stretch/>
        </p:blipFill>
        <p:spPr>
          <a:xfrm rot="21446442">
            <a:off x="-1423301" y="210557"/>
            <a:ext cx="12091301" cy="636620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BD05E0B-43E6-4257-8EF0-6A295BE99574}"/>
              </a:ext>
            </a:extLst>
          </p:cNvPr>
          <p:cNvGrpSpPr/>
          <p:nvPr/>
        </p:nvGrpSpPr>
        <p:grpSpPr>
          <a:xfrm>
            <a:off x="-152400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465130-9E67-4AA0-B575-9A0040C90CE8}"/>
                </a:ext>
              </a:extLst>
            </p:cNvPr>
            <p:cNvSpPr/>
            <p:nvPr/>
          </p:nvSpPr>
          <p:spPr>
            <a:xfrm>
              <a:off x="0" y="6763841"/>
              <a:ext cx="12192000" cy="941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32FD4E5-8CBC-4D71-B1EC-02EEB5D2544C}"/>
                </a:ext>
              </a:extLst>
            </p:cNvPr>
            <p:cNvCxnSpPr/>
            <p:nvPr/>
          </p:nvCxnSpPr>
          <p:spPr>
            <a:xfrm>
              <a:off x="0" y="0"/>
              <a:ext cx="121920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13AFDC58-FF9A-4597-896A-5070AC543A2F}"/>
              </a:ext>
            </a:extLst>
          </p:cNvPr>
          <p:cNvSpPr>
            <a:spLocks/>
          </p:cNvSpPr>
          <p:nvPr/>
        </p:nvSpPr>
        <p:spPr bwMode="auto">
          <a:xfrm>
            <a:off x="3419872" y="5568701"/>
            <a:ext cx="2304256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ts val="600"/>
              </a:spcBef>
            </a:pPr>
            <a:endParaRPr lang="en-US" sz="2000" b="1" dirty="0">
              <a:latin typeface="Segoe UI Semilight" panose="020B0402040204020203" pitchFamily="34" charset="0"/>
              <a:ea typeface="Verdana" panose="020B060403050404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648E97-B04A-4004-87B6-266801129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50" y="375396"/>
            <a:ext cx="3005413" cy="97736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30E79F1-84BD-4F6C-AEAC-98B32D65A764}"/>
              </a:ext>
            </a:extLst>
          </p:cNvPr>
          <p:cNvSpPr txBox="1">
            <a:spLocks/>
          </p:cNvSpPr>
          <p:nvPr/>
        </p:nvSpPr>
        <p:spPr>
          <a:xfrm>
            <a:off x="4661152" y="714588"/>
            <a:ext cx="2893843" cy="647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HelveticaNeueCyr" panose="02000503040000020004" pitchFamily="50" charset="-52"/>
              </a:rPr>
              <a:t>/ DP Labs</a:t>
            </a:r>
            <a:endParaRPr lang="ru-RU" sz="4000" b="1" dirty="0">
              <a:latin typeface="HelveticaNeueCyr" panose="0200050304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634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honeg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2" y="2176319"/>
            <a:ext cx="2329007" cy="196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xamar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57" y="1830785"/>
            <a:ext cx="2660795" cy="266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react nati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803" y="2071851"/>
            <a:ext cx="2074197" cy="20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un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86" y="4491579"/>
            <a:ext cx="28575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Q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833" y="435569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11">
            <a:extLst>
              <a:ext uri="{FF2B5EF4-FFF2-40B4-BE49-F238E27FC236}">
                <a16:creationId xmlns:a16="http://schemas.microsoft.com/office/drawing/2014/main" id="{037BB95F-2F5D-4D8B-B6D7-25E368ADB0E9}"/>
              </a:ext>
            </a:extLst>
          </p:cNvPr>
          <p:cNvSpPr/>
          <p:nvPr/>
        </p:nvSpPr>
        <p:spPr>
          <a:xfrm>
            <a:off x="1123940" y="334398"/>
            <a:ext cx="6896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Кросс</a:t>
            </a:r>
            <a:r>
              <a:rPr lang="en-US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-</a:t>
            </a:r>
            <a:r>
              <a:rPr lang="ru-RU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платформенные решения</a:t>
            </a:r>
            <a:endParaRPr lang="en-US" sz="3600" dirty="0">
              <a:solidFill>
                <a:srgbClr val="8A0000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39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622" b="1667"/>
          <a:stretch/>
        </p:blipFill>
        <p:spPr>
          <a:xfrm>
            <a:off x="239654" y="31309"/>
            <a:ext cx="8303624" cy="67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8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09600" y="2396758"/>
            <a:ext cx="10363200" cy="1470025"/>
          </a:xfrm>
        </p:spPr>
        <p:txBody>
          <a:bodyPr/>
          <a:lstStyle/>
          <a:p>
            <a:r>
              <a:rPr lang="en-US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How does it work?</a:t>
            </a:r>
          </a:p>
        </p:txBody>
      </p:sp>
    </p:spTree>
    <p:extLst>
      <p:ext uri="{BB962C8B-B14F-4D97-AF65-F5344CB8AC3E}">
        <p14:creationId xmlns:p14="http://schemas.microsoft.com/office/powerpoint/2010/main" val="247269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4926844"/>
            <a:ext cx="8544232" cy="12118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Cross-platform code</a:t>
            </a:r>
          </a:p>
        </p:txBody>
      </p:sp>
    </p:spTree>
    <p:extLst>
      <p:ext uri="{BB962C8B-B14F-4D97-AF65-F5344CB8AC3E}">
        <p14:creationId xmlns:p14="http://schemas.microsoft.com/office/powerpoint/2010/main" val="106658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5639" y="4926844"/>
            <a:ext cx="8573730" cy="12118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Cross-platform code</a:t>
            </a:r>
          </a:p>
        </p:txBody>
      </p:sp>
      <p:sp>
        <p:nvSpPr>
          <p:cNvPr id="19" name="Rectangle 5"/>
          <p:cNvSpPr/>
          <p:nvPr/>
        </p:nvSpPr>
        <p:spPr>
          <a:xfrm>
            <a:off x="255639" y="1144476"/>
            <a:ext cx="8573730" cy="98755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Native .</a:t>
            </a:r>
            <a:r>
              <a:rPr lang="en-US" dirty="0" err="1"/>
              <a:t>apk</a:t>
            </a:r>
            <a:r>
              <a:rPr lang="ru-RU" dirty="0"/>
              <a:t> </a:t>
            </a:r>
            <a:r>
              <a:rPr lang="en-US" dirty="0"/>
              <a:t>/</a:t>
            </a:r>
            <a:r>
              <a:rPr lang="ru-RU" dirty="0"/>
              <a:t> </a:t>
            </a:r>
            <a:r>
              <a:rPr lang="en-US" dirty="0"/>
              <a:t>.</a:t>
            </a:r>
            <a:r>
              <a:rPr lang="en-US" dirty="0" err="1"/>
              <a:t>ipa</a:t>
            </a:r>
            <a:r>
              <a:rPr lang="ru-RU" dirty="0"/>
              <a:t> </a:t>
            </a:r>
            <a:r>
              <a:rPr lang="en-US" dirty="0"/>
              <a:t>/</a:t>
            </a:r>
            <a:r>
              <a:rPr lang="ru-RU" dirty="0"/>
              <a:t> </a:t>
            </a:r>
            <a:r>
              <a:rPr lang="en-US" dirty="0"/>
              <a:t>.exe (application package)</a:t>
            </a:r>
          </a:p>
        </p:txBody>
      </p:sp>
    </p:spTree>
    <p:extLst>
      <p:ext uri="{BB962C8B-B14F-4D97-AF65-F5344CB8AC3E}">
        <p14:creationId xmlns:p14="http://schemas.microsoft.com/office/powerpoint/2010/main" val="16940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6310" y="4926844"/>
            <a:ext cx="8670857" cy="12118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Cross-platform code</a:t>
            </a:r>
          </a:p>
        </p:txBody>
      </p:sp>
      <p:sp>
        <p:nvSpPr>
          <p:cNvPr id="19" name="Rectangle 5"/>
          <p:cNvSpPr/>
          <p:nvPr/>
        </p:nvSpPr>
        <p:spPr>
          <a:xfrm>
            <a:off x="216310" y="1144476"/>
            <a:ext cx="8670857" cy="98755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Native .</a:t>
            </a:r>
            <a:r>
              <a:rPr lang="en-US" dirty="0" err="1"/>
              <a:t>apk</a:t>
            </a:r>
            <a:r>
              <a:rPr lang="ru-RU" dirty="0"/>
              <a:t> </a:t>
            </a:r>
            <a:r>
              <a:rPr lang="en-US" dirty="0"/>
              <a:t>/</a:t>
            </a:r>
            <a:r>
              <a:rPr lang="ru-RU" dirty="0"/>
              <a:t> </a:t>
            </a:r>
            <a:r>
              <a:rPr lang="en-US" dirty="0"/>
              <a:t>.</a:t>
            </a:r>
            <a:r>
              <a:rPr lang="en-US" dirty="0" err="1"/>
              <a:t>ipa</a:t>
            </a:r>
            <a:r>
              <a:rPr lang="en-US" dirty="0"/>
              <a:t> /</a:t>
            </a:r>
            <a:r>
              <a:rPr lang="ru-RU" dirty="0"/>
              <a:t> </a:t>
            </a:r>
            <a:r>
              <a:rPr lang="en-US" dirty="0"/>
              <a:t>.exe (application package)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311" y="2391069"/>
            <a:ext cx="3749334" cy="1548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UI, Native controls</a:t>
            </a:r>
          </a:p>
        </p:txBody>
      </p:sp>
      <p:sp>
        <p:nvSpPr>
          <p:cNvPr id="8" name="Rectangle 11"/>
          <p:cNvSpPr/>
          <p:nvPr/>
        </p:nvSpPr>
        <p:spPr>
          <a:xfrm>
            <a:off x="5404499" y="2391068"/>
            <a:ext cx="3482668" cy="1548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Native API</a:t>
            </a:r>
          </a:p>
        </p:txBody>
      </p:sp>
    </p:spTree>
    <p:extLst>
      <p:ext uri="{BB962C8B-B14F-4D97-AF65-F5344CB8AC3E}">
        <p14:creationId xmlns:p14="http://schemas.microsoft.com/office/powerpoint/2010/main" val="328097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477" y="4897347"/>
            <a:ext cx="8711382" cy="12118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Cross-platform code</a:t>
            </a:r>
          </a:p>
        </p:txBody>
      </p:sp>
      <p:sp>
        <p:nvSpPr>
          <p:cNvPr id="19" name="Rectangle 5"/>
          <p:cNvSpPr/>
          <p:nvPr/>
        </p:nvSpPr>
        <p:spPr>
          <a:xfrm>
            <a:off x="206477" y="1114978"/>
            <a:ext cx="8711382" cy="98755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Native .</a:t>
            </a:r>
            <a:r>
              <a:rPr lang="en-US" dirty="0" err="1"/>
              <a:t>apk</a:t>
            </a:r>
            <a:r>
              <a:rPr lang="ru-RU" dirty="0"/>
              <a:t> </a:t>
            </a:r>
            <a:r>
              <a:rPr lang="en-US" dirty="0"/>
              <a:t>/</a:t>
            </a:r>
            <a:r>
              <a:rPr lang="ru-RU" dirty="0"/>
              <a:t> </a:t>
            </a:r>
            <a:r>
              <a:rPr lang="en-US" dirty="0"/>
              <a:t>.</a:t>
            </a:r>
            <a:r>
              <a:rPr lang="en-US" dirty="0" err="1"/>
              <a:t>ipa</a:t>
            </a:r>
            <a:r>
              <a:rPr lang="en-US" dirty="0"/>
              <a:t> /</a:t>
            </a:r>
            <a:r>
              <a:rPr lang="ru-RU" dirty="0"/>
              <a:t> </a:t>
            </a:r>
            <a:r>
              <a:rPr lang="en-US" dirty="0"/>
              <a:t>.exe (application package)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477" y="2361571"/>
            <a:ext cx="3773577" cy="1548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UI, Native controls</a:t>
            </a:r>
          </a:p>
        </p:txBody>
      </p:sp>
      <p:sp>
        <p:nvSpPr>
          <p:cNvPr id="7" name="Rectangle 8"/>
          <p:cNvSpPr/>
          <p:nvPr/>
        </p:nvSpPr>
        <p:spPr>
          <a:xfrm>
            <a:off x="206477" y="4168878"/>
            <a:ext cx="8711382" cy="43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API Bridge</a:t>
            </a:r>
          </a:p>
        </p:txBody>
      </p:sp>
      <p:sp>
        <p:nvSpPr>
          <p:cNvPr id="8" name="Rectangle 11"/>
          <p:cNvSpPr/>
          <p:nvPr/>
        </p:nvSpPr>
        <p:spPr>
          <a:xfrm>
            <a:off x="5363300" y="2391068"/>
            <a:ext cx="3554560" cy="1548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Native API</a:t>
            </a:r>
          </a:p>
        </p:txBody>
      </p:sp>
    </p:spTree>
    <p:extLst>
      <p:ext uri="{BB962C8B-B14F-4D97-AF65-F5344CB8AC3E}">
        <p14:creationId xmlns:p14="http://schemas.microsoft.com/office/powerpoint/2010/main" val="1965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honeg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2" y="2176319"/>
            <a:ext cx="2329007" cy="196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xamar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57" y="1830785"/>
            <a:ext cx="2660795" cy="266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react nati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833" y="2056140"/>
            <a:ext cx="2074197" cy="207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un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886" y="4491579"/>
            <a:ext cx="28575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Q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833" y="435569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0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11">
            <a:extLst>
              <a:ext uri="{FF2B5EF4-FFF2-40B4-BE49-F238E27FC236}">
                <a16:creationId xmlns:a16="http://schemas.microsoft.com/office/drawing/2014/main" id="{323ABE79-2F09-4F35-AF77-CE9542833FBA}"/>
              </a:ext>
            </a:extLst>
          </p:cNvPr>
          <p:cNvSpPr/>
          <p:nvPr/>
        </p:nvSpPr>
        <p:spPr>
          <a:xfrm>
            <a:off x="3444134" y="334398"/>
            <a:ext cx="2255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en-US" sz="3600" dirty="0" err="1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PhoneGap</a:t>
            </a:r>
            <a:endParaRPr lang="en-US" sz="3600" dirty="0">
              <a:solidFill>
                <a:srgbClr val="8A0000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6" name="Picture 2" descr="Картинки по запросу phoneg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55" y="1560832"/>
            <a:ext cx="3282303" cy="458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31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476" y="4926844"/>
            <a:ext cx="8691718" cy="12118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Code: JS</a:t>
            </a:r>
          </a:p>
        </p:txBody>
      </p:sp>
      <p:sp>
        <p:nvSpPr>
          <p:cNvPr id="19" name="Rectangle 5"/>
          <p:cNvSpPr/>
          <p:nvPr/>
        </p:nvSpPr>
        <p:spPr>
          <a:xfrm>
            <a:off x="206477" y="1144476"/>
            <a:ext cx="8691718" cy="98755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Native .</a:t>
            </a:r>
            <a:r>
              <a:rPr lang="en-US" dirty="0" err="1"/>
              <a:t>apk</a:t>
            </a:r>
            <a:r>
              <a:rPr lang="ru-RU" dirty="0"/>
              <a:t> </a:t>
            </a:r>
            <a:r>
              <a:rPr lang="en-US" dirty="0"/>
              <a:t>/</a:t>
            </a:r>
            <a:r>
              <a:rPr lang="ru-RU" dirty="0"/>
              <a:t> </a:t>
            </a:r>
            <a:r>
              <a:rPr lang="en-US" dirty="0"/>
              <a:t>.</a:t>
            </a:r>
            <a:r>
              <a:rPr lang="en-US" dirty="0" err="1"/>
              <a:t>ipa</a:t>
            </a:r>
            <a:r>
              <a:rPr lang="en-US" dirty="0"/>
              <a:t> /</a:t>
            </a:r>
            <a:r>
              <a:rPr lang="ru-RU" dirty="0"/>
              <a:t> </a:t>
            </a:r>
            <a:r>
              <a:rPr lang="en-US" dirty="0"/>
              <a:t>.exe (application package)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476" y="3287179"/>
            <a:ext cx="4247537" cy="134149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UI: HTML</a:t>
            </a:r>
          </a:p>
        </p:txBody>
      </p:sp>
      <p:sp>
        <p:nvSpPr>
          <p:cNvPr id="7" name="Rectangle 8"/>
          <p:cNvSpPr/>
          <p:nvPr/>
        </p:nvSpPr>
        <p:spPr>
          <a:xfrm>
            <a:off x="5083179" y="4198375"/>
            <a:ext cx="3815015" cy="43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Limited API Bridge</a:t>
            </a:r>
          </a:p>
        </p:txBody>
      </p:sp>
      <p:sp>
        <p:nvSpPr>
          <p:cNvPr id="8" name="Rectangle 11"/>
          <p:cNvSpPr/>
          <p:nvPr/>
        </p:nvSpPr>
        <p:spPr>
          <a:xfrm>
            <a:off x="5083181" y="2391068"/>
            <a:ext cx="3815014" cy="1548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Native API</a:t>
            </a:r>
          </a:p>
        </p:txBody>
      </p:sp>
      <p:sp>
        <p:nvSpPr>
          <p:cNvPr id="9" name="Прямоугольник 11">
            <a:extLst>
              <a:ext uri="{FF2B5EF4-FFF2-40B4-BE49-F238E27FC236}">
                <a16:creationId xmlns:a16="http://schemas.microsoft.com/office/drawing/2014/main" id="{323ABE79-2F09-4F35-AF77-CE9542833FBA}"/>
              </a:ext>
            </a:extLst>
          </p:cNvPr>
          <p:cNvSpPr/>
          <p:nvPr/>
        </p:nvSpPr>
        <p:spPr>
          <a:xfrm>
            <a:off x="3444134" y="334398"/>
            <a:ext cx="2255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en-US" sz="3600" dirty="0" err="1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PhoneGap</a:t>
            </a:r>
            <a:endParaRPr lang="en-US" sz="3600" dirty="0">
              <a:solidFill>
                <a:srgbClr val="8A0000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206476" y="2391104"/>
            <a:ext cx="4247536" cy="728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WebView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BD05E0B-43E6-4257-8EF0-6A295BE99574}"/>
              </a:ext>
            </a:extLst>
          </p:cNvPr>
          <p:cNvGrpSpPr/>
          <p:nvPr/>
        </p:nvGrpSpPr>
        <p:grpSpPr>
          <a:xfrm>
            <a:off x="-152400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465130-9E67-4AA0-B575-9A0040C90CE8}"/>
                </a:ext>
              </a:extLst>
            </p:cNvPr>
            <p:cNvSpPr/>
            <p:nvPr/>
          </p:nvSpPr>
          <p:spPr>
            <a:xfrm>
              <a:off x="0" y="6763841"/>
              <a:ext cx="12192000" cy="941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32FD4E5-8CBC-4D71-B1EC-02EEB5D2544C}"/>
                </a:ext>
              </a:extLst>
            </p:cNvPr>
            <p:cNvCxnSpPr/>
            <p:nvPr/>
          </p:nvCxnSpPr>
          <p:spPr>
            <a:xfrm>
              <a:off x="0" y="0"/>
              <a:ext cx="12192000" cy="0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454D5863-AAC8-40F5-9B3B-677B94F42ED7}"/>
              </a:ext>
            </a:extLst>
          </p:cNvPr>
          <p:cNvSpPr/>
          <p:nvPr/>
        </p:nvSpPr>
        <p:spPr>
          <a:xfrm>
            <a:off x="4197927" y="1581813"/>
            <a:ext cx="4572000" cy="271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800"/>
              </a:lnSpc>
              <a:spcAft>
                <a:spcPts val="1200"/>
              </a:spcAft>
            </a:pPr>
            <a:r>
              <a:rPr lang="ru-RU" sz="5400" dirty="0">
                <a:solidFill>
                  <a:srgbClr val="000000"/>
                </a:solidFill>
                <a:latin typeface="-apple-system"/>
              </a:rPr>
              <a:t>Артур </a:t>
            </a:r>
            <a:br>
              <a:rPr lang="ru-RU" sz="5400" dirty="0">
                <a:solidFill>
                  <a:srgbClr val="000000"/>
                </a:solidFill>
                <a:latin typeface="-apple-system"/>
              </a:rPr>
            </a:br>
            <a:r>
              <a:rPr lang="ru-RU" sz="5400" dirty="0" err="1">
                <a:solidFill>
                  <a:srgbClr val="000000"/>
                </a:solidFill>
                <a:latin typeface="-apple-system"/>
              </a:rPr>
              <a:t>Дробинский</a:t>
            </a:r>
            <a:endParaRPr lang="ru-RU" sz="5400" dirty="0">
              <a:solidFill>
                <a:srgbClr val="000000"/>
              </a:solidFill>
              <a:latin typeface="-apple-system"/>
            </a:endParaRPr>
          </a:p>
          <a:p>
            <a:r>
              <a:rPr lang="ru-RU" sz="3200" dirty="0">
                <a:solidFill>
                  <a:srgbClr val="000000"/>
                </a:solidFill>
                <a:latin typeface="-apple-system"/>
              </a:rPr>
              <a:t>Ведущий архитектор команды </a:t>
            </a:r>
            <a:r>
              <a:rPr lang="ru-RU" sz="3200" dirty="0" err="1">
                <a:solidFill>
                  <a:srgbClr val="000000"/>
                </a:solidFill>
                <a:latin typeface="-apple-system"/>
              </a:rPr>
              <a:t>DP</a:t>
            </a:r>
            <a:r>
              <a:rPr lang="ru-RU" sz="3200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-apple-system"/>
              </a:rPr>
              <a:t>Labs</a:t>
            </a:r>
            <a:endParaRPr lang="ru-RU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B77E4A-ABAB-4544-8C1F-3E4572C77915}"/>
              </a:ext>
            </a:extLst>
          </p:cNvPr>
          <p:cNvSpPr/>
          <p:nvPr/>
        </p:nvSpPr>
        <p:spPr>
          <a:xfrm>
            <a:off x="4197928" y="4535700"/>
            <a:ext cx="30757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arturdr.ru</a:t>
            </a:r>
          </a:p>
          <a:p>
            <a:r>
              <a:rPr lang="en-US" dirty="0"/>
              <a:t>artur.drobinskiy@arturdr.ru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81CED0-6A2A-4D06-A860-0AAAB41AB7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" t="6904" r="328" b="22936"/>
          <a:stretch/>
        </p:blipFill>
        <p:spPr>
          <a:xfrm>
            <a:off x="585653" y="1753802"/>
            <a:ext cx="3182784" cy="335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11">
            <a:extLst>
              <a:ext uri="{FF2B5EF4-FFF2-40B4-BE49-F238E27FC236}">
                <a16:creationId xmlns:a16="http://schemas.microsoft.com/office/drawing/2014/main" id="{323ABE79-2F09-4F35-AF77-CE9542833FBA}"/>
              </a:ext>
            </a:extLst>
          </p:cNvPr>
          <p:cNvSpPr/>
          <p:nvPr/>
        </p:nvSpPr>
        <p:spPr>
          <a:xfrm>
            <a:off x="3616499" y="199971"/>
            <a:ext cx="1890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en-US" sz="3600" dirty="0" err="1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Qt</a:t>
            </a:r>
            <a:endParaRPr lang="en-US" sz="3600" dirty="0">
              <a:solidFill>
                <a:srgbClr val="8A0000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050" name="Picture 2" descr="Картинки по запросу Qt mob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97" y="1793975"/>
            <a:ext cx="8043197" cy="371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78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2343" y="4926844"/>
            <a:ext cx="8655766" cy="12118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Code: </a:t>
            </a:r>
            <a:r>
              <a:rPr lang="en-US" dirty="0" smtClean="0"/>
              <a:t>C++/C#</a:t>
            </a:r>
            <a:endParaRPr lang="en-US" dirty="0"/>
          </a:p>
        </p:txBody>
      </p:sp>
      <p:sp>
        <p:nvSpPr>
          <p:cNvPr id="19" name="Rectangle 5"/>
          <p:cNvSpPr/>
          <p:nvPr/>
        </p:nvSpPr>
        <p:spPr>
          <a:xfrm>
            <a:off x="252343" y="1144476"/>
            <a:ext cx="8655766" cy="98755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Native .</a:t>
            </a:r>
            <a:r>
              <a:rPr lang="en-US" dirty="0" err="1"/>
              <a:t>apk</a:t>
            </a:r>
            <a:r>
              <a:rPr lang="ru-RU" dirty="0"/>
              <a:t> </a:t>
            </a:r>
            <a:r>
              <a:rPr lang="en-US" dirty="0"/>
              <a:t>/</a:t>
            </a:r>
            <a:r>
              <a:rPr lang="ru-RU" dirty="0"/>
              <a:t> </a:t>
            </a:r>
            <a:r>
              <a:rPr lang="en-US" dirty="0"/>
              <a:t>.</a:t>
            </a:r>
            <a:r>
              <a:rPr lang="en-US" dirty="0" err="1"/>
              <a:t>ipa</a:t>
            </a:r>
            <a:r>
              <a:rPr lang="en-US" dirty="0"/>
              <a:t> /</a:t>
            </a:r>
            <a:r>
              <a:rPr lang="ru-RU" dirty="0"/>
              <a:t> </a:t>
            </a:r>
            <a:r>
              <a:rPr lang="en-US" dirty="0"/>
              <a:t>.exe (application package)</a:t>
            </a:r>
          </a:p>
        </p:txBody>
      </p:sp>
      <p:sp>
        <p:nvSpPr>
          <p:cNvPr id="5" name="Rectangle 4"/>
          <p:cNvSpPr/>
          <p:nvPr/>
        </p:nvSpPr>
        <p:spPr>
          <a:xfrm>
            <a:off x="252341" y="3287179"/>
            <a:ext cx="3723135" cy="134149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UI: </a:t>
            </a:r>
            <a:r>
              <a:rPr lang="en-US" dirty="0" smtClean="0"/>
              <a:t>QML/Game </a:t>
            </a:r>
            <a:r>
              <a:rPr lang="en-US" dirty="0"/>
              <a:t>Engine</a:t>
            </a:r>
          </a:p>
        </p:txBody>
      </p:sp>
      <p:sp>
        <p:nvSpPr>
          <p:cNvPr id="7" name="Rectangle 8"/>
          <p:cNvSpPr/>
          <p:nvPr/>
        </p:nvSpPr>
        <p:spPr>
          <a:xfrm>
            <a:off x="5384834" y="4198375"/>
            <a:ext cx="3523275" cy="43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Limited API Bridge</a:t>
            </a:r>
          </a:p>
        </p:txBody>
      </p:sp>
      <p:sp>
        <p:nvSpPr>
          <p:cNvPr id="8" name="Rectangle 11"/>
          <p:cNvSpPr/>
          <p:nvPr/>
        </p:nvSpPr>
        <p:spPr>
          <a:xfrm>
            <a:off x="5384835" y="2391068"/>
            <a:ext cx="3523274" cy="1548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Native API</a:t>
            </a:r>
          </a:p>
        </p:txBody>
      </p:sp>
      <p:sp>
        <p:nvSpPr>
          <p:cNvPr id="9" name="Прямоугольник 11">
            <a:extLst>
              <a:ext uri="{FF2B5EF4-FFF2-40B4-BE49-F238E27FC236}">
                <a16:creationId xmlns:a16="http://schemas.microsoft.com/office/drawing/2014/main" id="{323ABE79-2F09-4F35-AF77-CE9542833FBA}"/>
              </a:ext>
            </a:extLst>
          </p:cNvPr>
          <p:cNvSpPr/>
          <p:nvPr/>
        </p:nvSpPr>
        <p:spPr>
          <a:xfrm>
            <a:off x="2746510" y="347329"/>
            <a:ext cx="3667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en-US" sz="3600" dirty="0" err="1" smtClean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Qt</a:t>
            </a:r>
            <a:r>
              <a:rPr lang="en-US" sz="3600" dirty="0" smtClean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/Unity</a:t>
            </a:r>
            <a:endParaRPr lang="en-US" sz="3600" dirty="0">
              <a:solidFill>
                <a:srgbClr val="8A0000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252342" y="2391104"/>
            <a:ext cx="3723133" cy="7284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View (Canvas)</a:t>
            </a:r>
          </a:p>
        </p:txBody>
      </p:sp>
    </p:spTree>
    <p:extLst>
      <p:ext uri="{BB962C8B-B14F-4D97-AF65-F5344CB8AC3E}">
        <p14:creationId xmlns:p14="http://schemas.microsoft.com/office/powerpoint/2010/main" val="105387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3286" y="4926844"/>
            <a:ext cx="8592939" cy="12118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Code: C#</a:t>
            </a:r>
          </a:p>
        </p:txBody>
      </p:sp>
      <p:sp>
        <p:nvSpPr>
          <p:cNvPr id="19" name="Rectangle 5"/>
          <p:cNvSpPr/>
          <p:nvPr/>
        </p:nvSpPr>
        <p:spPr>
          <a:xfrm>
            <a:off x="273286" y="1144476"/>
            <a:ext cx="8592939" cy="98755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Native .</a:t>
            </a:r>
            <a:r>
              <a:rPr lang="en-US" dirty="0" err="1"/>
              <a:t>apk</a:t>
            </a:r>
            <a:r>
              <a:rPr lang="ru-RU" dirty="0"/>
              <a:t> </a:t>
            </a:r>
            <a:r>
              <a:rPr lang="en-US" dirty="0"/>
              <a:t>/</a:t>
            </a:r>
            <a:r>
              <a:rPr lang="ru-RU" dirty="0"/>
              <a:t> </a:t>
            </a:r>
            <a:r>
              <a:rPr lang="en-US" dirty="0"/>
              <a:t>.</a:t>
            </a:r>
            <a:r>
              <a:rPr lang="en-US" dirty="0" err="1"/>
              <a:t>ipa</a:t>
            </a:r>
            <a:r>
              <a:rPr lang="en-US" dirty="0"/>
              <a:t> /</a:t>
            </a:r>
            <a:r>
              <a:rPr lang="ru-RU" dirty="0"/>
              <a:t> </a:t>
            </a:r>
            <a:r>
              <a:rPr lang="en-US" dirty="0"/>
              <a:t>.exe (application package)</a:t>
            </a:r>
          </a:p>
        </p:txBody>
      </p:sp>
      <p:sp>
        <p:nvSpPr>
          <p:cNvPr id="7" name="Rectangle 8"/>
          <p:cNvSpPr/>
          <p:nvPr/>
        </p:nvSpPr>
        <p:spPr>
          <a:xfrm>
            <a:off x="273286" y="4198375"/>
            <a:ext cx="8592939" cy="43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API Bridge</a:t>
            </a:r>
          </a:p>
        </p:txBody>
      </p:sp>
      <p:sp>
        <p:nvSpPr>
          <p:cNvPr id="8" name="Rectangle 11"/>
          <p:cNvSpPr/>
          <p:nvPr/>
        </p:nvSpPr>
        <p:spPr>
          <a:xfrm>
            <a:off x="5394667" y="2391068"/>
            <a:ext cx="3471558" cy="1548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Native API</a:t>
            </a:r>
          </a:p>
        </p:txBody>
      </p:sp>
      <p:sp>
        <p:nvSpPr>
          <p:cNvPr id="9" name="Прямоугольник 11">
            <a:extLst>
              <a:ext uri="{FF2B5EF4-FFF2-40B4-BE49-F238E27FC236}">
                <a16:creationId xmlns:a16="http://schemas.microsoft.com/office/drawing/2014/main" id="{323ABE79-2F09-4F35-AF77-CE9542833FBA}"/>
              </a:ext>
            </a:extLst>
          </p:cNvPr>
          <p:cNvSpPr/>
          <p:nvPr/>
        </p:nvSpPr>
        <p:spPr>
          <a:xfrm>
            <a:off x="3665352" y="334398"/>
            <a:ext cx="1813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en-US" sz="3600" dirty="0" err="1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Xamarin</a:t>
            </a:r>
            <a:endParaRPr lang="en-US" sz="3600" dirty="0">
              <a:solidFill>
                <a:srgbClr val="8A0000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273286" y="2391104"/>
            <a:ext cx="3682524" cy="1548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Native Controls</a:t>
            </a:r>
          </a:p>
        </p:txBody>
      </p:sp>
    </p:spTree>
    <p:extLst>
      <p:ext uri="{BB962C8B-B14F-4D97-AF65-F5344CB8AC3E}">
        <p14:creationId xmlns:p14="http://schemas.microsoft.com/office/powerpoint/2010/main" val="398255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3286" y="4926844"/>
            <a:ext cx="8655764" cy="12118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Code: V8, JS</a:t>
            </a:r>
          </a:p>
        </p:txBody>
      </p:sp>
      <p:sp>
        <p:nvSpPr>
          <p:cNvPr id="19" name="Rectangle 5"/>
          <p:cNvSpPr/>
          <p:nvPr/>
        </p:nvSpPr>
        <p:spPr>
          <a:xfrm>
            <a:off x="273286" y="1144476"/>
            <a:ext cx="8655764" cy="98755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Native .</a:t>
            </a:r>
            <a:r>
              <a:rPr lang="en-US" dirty="0" err="1"/>
              <a:t>apk</a:t>
            </a:r>
            <a:r>
              <a:rPr lang="ru-RU" dirty="0"/>
              <a:t> </a:t>
            </a:r>
            <a:r>
              <a:rPr lang="en-US" dirty="0"/>
              <a:t>/</a:t>
            </a:r>
            <a:r>
              <a:rPr lang="ru-RU" dirty="0"/>
              <a:t> </a:t>
            </a:r>
            <a:r>
              <a:rPr lang="en-US" dirty="0"/>
              <a:t>.</a:t>
            </a:r>
            <a:r>
              <a:rPr lang="en-US" dirty="0" err="1"/>
              <a:t>ipa</a:t>
            </a:r>
            <a:r>
              <a:rPr lang="en-US" dirty="0"/>
              <a:t> /</a:t>
            </a:r>
            <a:r>
              <a:rPr lang="ru-RU" dirty="0"/>
              <a:t> </a:t>
            </a:r>
            <a:r>
              <a:rPr lang="en-US" dirty="0"/>
              <a:t>.exe (application package)</a:t>
            </a:r>
          </a:p>
        </p:txBody>
      </p:sp>
      <p:sp>
        <p:nvSpPr>
          <p:cNvPr id="7" name="Rectangle 8"/>
          <p:cNvSpPr/>
          <p:nvPr/>
        </p:nvSpPr>
        <p:spPr>
          <a:xfrm>
            <a:off x="5394667" y="4219119"/>
            <a:ext cx="3534383" cy="43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Limited API Bridge</a:t>
            </a:r>
          </a:p>
        </p:txBody>
      </p:sp>
      <p:sp>
        <p:nvSpPr>
          <p:cNvPr id="8" name="Rectangle 11"/>
          <p:cNvSpPr/>
          <p:nvPr/>
        </p:nvSpPr>
        <p:spPr>
          <a:xfrm>
            <a:off x="5394667" y="2391068"/>
            <a:ext cx="3534383" cy="1548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Native API</a:t>
            </a:r>
          </a:p>
        </p:txBody>
      </p:sp>
      <p:sp>
        <p:nvSpPr>
          <p:cNvPr id="9" name="Прямоугольник 11">
            <a:extLst>
              <a:ext uri="{FF2B5EF4-FFF2-40B4-BE49-F238E27FC236}">
                <a16:creationId xmlns:a16="http://schemas.microsoft.com/office/drawing/2014/main" id="{323ABE79-2F09-4F35-AF77-CE9542833FBA}"/>
              </a:ext>
            </a:extLst>
          </p:cNvPr>
          <p:cNvSpPr/>
          <p:nvPr/>
        </p:nvSpPr>
        <p:spPr>
          <a:xfrm>
            <a:off x="3244310" y="334398"/>
            <a:ext cx="2655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en-US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React Native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3286" y="3923693"/>
            <a:ext cx="3712021" cy="7257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JSX</a:t>
            </a:r>
          </a:p>
        </p:txBody>
      </p:sp>
      <p:sp>
        <p:nvSpPr>
          <p:cNvPr id="13" name="Rectangle 11"/>
          <p:cNvSpPr/>
          <p:nvPr/>
        </p:nvSpPr>
        <p:spPr>
          <a:xfrm>
            <a:off x="273286" y="2391068"/>
            <a:ext cx="3712021" cy="725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Native Controls</a:t>
            </a:r>
          </a:p>
        </p:txBody>
      </p:sp>
      <p:sp>
        <p:nvSpPr>
          <p:cNvPr id="14" name="Rectangle 8"/>
          <p:cNvSpPr/>
          <p:nvPr/>
        </p:nvSpPr>
        <p:spPr>
          <a:xfrm>
            <a:off x="273286" y="3314252"/>
            <a:ext cx="3712021" cy="4302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API Bridge</a:t>
            </a:r>
          </a:p>
        </p:txBody>
      </p:sp>
    </p:spTree>
    <p:extLst>
      <p:ext uri="{BB962C8B-B14F-4D97-AF65-F5344CB8AC3E}">
        <p14:creationId xmlns:p14="http://schemas.microsoft.com/office/powerpoint/2010/main" val="372387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09600" y="2396758"/>
            <a:ext cx="10363200" cy="1470025"/>
          </a:xfrm>
        </p:spPr>
        <p:txBody>
          <a:bodyPr/>
          <a:lstStyle/>
          <a:p>
            <a:r>
              <a:rPr lang="en-US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120062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33189922"/>
              </p:ext>
            </p:extLst>
          </p:nvPr>
        </p:nvGraphicFramePr>
        <p:xfrm>
          <a:off x="176980" y="1600203"/>
          <a:ext cx="4293417" cy="3905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11491720"/>
              </p:ext>
            </p:extLst>
          </p:nvPr>
        </p:nvGraphicFramePr>
        <p:xfrm>
          <a:off x="4673600" y="1600202"/>
          <a:ext cx="4578555" cy="3905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11">
            <a:extLst>
              <a:ext uri="{FF2B5EF4-FFF2-40B4-BE49-F238E27FC236}">
                <a16:creationId xmlns:a16="http://schemas.microsoft.com/office/drawing/2014/main" id="{DB224BDB-02FF-4A41-81BB-0F0AF8BEFEB9}"/>
              </a:ext>
            </a:extLst>
          </p:cNvPr>
          <p:cNvSpPr/>
          <p:nvPr/>
        </p:nvSpPr>
        <p:spPr>
          <a:xfrm>
            <a:off x="1454961" y="334398"/>
            <a:ext cx="62340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Математические вычисления</a:t>
            </a:r>
            <a:endParaRPr lang="en-US" sz="3600" dirty="0">
              <a:solidFill>
                <a:srgbClr val="8A0000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8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34736364"/>
              </p:ext>
            </p:extLst>
          </p:nvPr>
        </p:nvGraphicFramePr>
        <p:xfrm>
          <a:off x="-42665" y="1600200"/>
          <a:ext cx="4470400" cy="3896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06456109"/>
              </p:ext>
            </p:extLst>
          </p:nvPr>
        </p:nvGraphicFramePr>
        <p:xfrm>
          <a:off x="4673600" y="1600201"/>
          <a:ext cx="4470400" cy="3896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11">
            <a:extLst>
              <a:ext uri="{FF2B5EF4-FFF2-40B4-BE49-F238E27FC236}">
                <a16:creationId xmlns:a16="http://schemas.microsoft.com/office/drawing/2014/main" id="{456E59A7-06D6-47F1-93B2-AEC6C6A9589E}"/>
              </a:ext>
            </a:extLst>
          </p:cNvPr>
          <p:cNvSpPr/>
          <p:nvPr/>
        </p:nvSpPr>
        <p:spPr>
          <a:xfrm>
            <a:off x="2192535" y="334398"/>
            <a:ext cx="4758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en-US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SQLite: </a:t>
            </a:r>
            <a:r>
              <a:rPr lang="ru-RU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чтение данных</a:t>
            </a:r>
            <a:endParaRPr lang="en-US" sz="3600" dirty="0">
              <a:solidFill>
                <a:srgbClr val="8A0000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9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0805688"/>
              </p:ext>
            </p:extLst>
          </p:nvPr>
        </p:nvGraphicFramePr>
        <p:xfrm>
          <a:off x="0" y="1600201"/>
          <a:ext cx="4470400" cy="4102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65289956"/>
              </p:ext>
            </p:extLst>
          </p:nvPr>
        </p:nvGraphicFramePr>
        <p:xfrm>
          <a:off x="4673600" y="1600201"/>
          <a:ext cx="4470400" cy="4102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11">
            <a:extLst>
              <a:ext uri="{FF2B5EF4-FFF2-40B4-BE49-F238E27FC236}">
                <a16:creationId xmlns:a16="http://schemas.microsoft.com/office/drawing/2014/main" id="{52F683D1-5612-4E37-8A48-0CB9F2061A85}"/>
              </a:ext>
            </a:extLst>
          </p:cNvPr>
          <p:cNvSpPr/>
          <p:nvPr/>
        </p:nvSpPr>
        <p:spPr>
          <a:xfrm>
            <a:off x="2438179" y="334398"/>
            <a:ext cx="42676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Запуск приложения</a:t>
            </a:r>
            <a:endParaRPr lang="en-US" sz="3600" dirty="0">
              <a:solidFill>
                <a:srgbClr val="8A0000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0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43624005"/>
              </p:ext>
            </p:extLst>
          </p:nvPr>
        </p:nvGraphicFramePr>
        <p:xfrm>
          <a:off x="0" y="1600201"/>
          <a:ext cx="4470400" cy="4112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0115826"/>
              </p:ext>
            </p:extLst>
          </p:nvPr>
        </p:nvGraphicFramePr>
        <p:xfrm>
          <a:off x="4673600" y="1600201"/>
          <a:ext cx="4470400" cy="4112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11">
            <a:extLst>
              <a:ext uri="{FF2B5EF4-FFF2-40B4-BE49-F238E27FC236}">
                <a16:creationId xmlns:a16="http://schemas.microsoft.com/office/drawing/2014/main" id="{7028D98D-FB22-42E3-B191-E9E400A7B31B}"/>
              </a:ext>
            </a:extLst>
          </p:cNvPr>
          <p:cNvSpPr/>
          <p:nvPr/>
        </p:nvSpPr>
        <p:spPr>
          <a:xfrm>
            <a:off x="2381400" y="334398"/>
            <a:ext cx="4381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Размер приложения</a:t>
            </a:r>
            <a:endParaRPr lang="en-US" sz="3600" dirty="0">
              <a:solidFill>
                <a:srgbClr val="8A0000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45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77" y="1360127"/>
            <a:ext cx="8721213" cy="4614537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9346C99-6F5F-48DA-8E2C-D422A7D71DE9}"/>
              </a:ext>
            </a:extLst>
          </p:cNvPr>
          <p:cNvSpPr txBox="1">
            <a:spLocks/>
          </p:cNvSpPr>
          <p:nvPr/>
        </p:nvSpPr>
        <p:spPr>
          <a:xfrm>
            <a:off x="206477" y="443783"/>
            <a:ext cx="11395230" cy="646400"/>
          </a:xfrm>
          <a:prstGeom prst="rect">
            <a:avLst/>
          </a:prstGeom>
        </p:spPr>
        <p:txBody>
          <a:bodyPr numCol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Xamarin   React Native   </a:t>
            </a:r>
            <a:r>
              <a:rPr lang="en-US" sz="3600" dirty="0" err="1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Phonegap</a:t>
            </a:r>
            <a:endParaRPr lang="en-US" sz="3600" dirty="0"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Зачем кросс</a:t>
            </a:r>
            <a:r>
              <a:rPr lang="en-US" sz="54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-</a:t>
            </a:r>
            <a:r>
              <a:rPr lang="ru-RU" sz="5400" dirty="0" err="1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платформенность</a:t>
            </a:r>
            <a:r>
              <a:rPr lang="ru-RU" sz="54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?</a:t>
            </a:r>
            <a:endParaRPr lang="en-US" sz="5400" dirty="0">
              <a:solidFill>
                <a:srgbClr val="8A0000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9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77" y="1360127"/>
            <a:ext cx="8721213" cy="461453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A7BBB02-3A58-44E2-A021-72443AFCF927}"/>
              </a:ext>
            </a:extLst>
          </p:cNvPr>
          <p:cNvSpPr txBox="1">
            <a:spLocks/>
          </p:cNvSpPr>
          <p:nvPr/>
        </p:nvSpPr>
        <p:spPr>
          <a:xfrm>
            <a:off x="206477" y="374957"/>
            <a:ext cx="11395230" cy="646400"/>
          </a:xfrm>
          <a:prstGeom prst="rect">
            <a:avLst/>
          </a:prstGeom>
        </p:spPr>
        <p:txBody>
          <a:bodyPr numCol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70C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Xamarin   </a:t>
            </a:r>
            <a:r>
              <a:rPr lang="en-US" sz="3600" dirty="0">
                <a:solidFill>
                  <a:srgbClr val="FFC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React Native</a:t>
            </a:r>
            <a:r>
              <a:rPr lang="en-US" sz="3600" dirty="0">
                <a:solidFill>
                  <a:srgbClr val="0070C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   </a:t>
            </a:r>
            <a:r>
              <a:rPr lang="en-US" sz="3600" dirty="0" err="1">
                <a:solidFill>
                  <a:srgbClr val="C0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Phonegap</a:t>
            </a:r>
            <a:endParaRPr lang="en-US" sz="3600" dirty="0">
              <a:solidFill>
                <a:srgbClr val="C00000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eath skelet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0" y="1275982"/>
            <a:ext cx="4121969" cy="41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phoneg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484" y="2659037"/>
            <a:ext cx="1974243" cy="166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28FD57D-7397-4BBB-BD62-09BCEF03798F}"/>
              </a:ext>
            </a:extLst>
          </p:cNvPr>
          <p:cNvSpPr txBox="1">
            <a:spLocks/>
          </p:cNvSpPr>
          <p:nvPr/>
        </p:nvSpPr>
        <p:spPr>
          <a:xfrm>
            <a:off x="-609600" y="2396758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8299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7387848-7DAE-4E9D-86F0-FB9CD8A4BB7B}"/>
              </a:ext>
            </a:extLst>
          </p:cNvPr>
          <p:cNvSpPr txBox="1">
            <a:spLocks/>
          </p:cNvSpPr>
          <p:nvPr/>
        </p:nvSpPr>
        <p:spPr>
          <a:xfrm>
            <a:off x="-609600" y="2396758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React Native</a:t>
            </a:r>
          </a:p>
        </p:txBody>
      </p:sp>
    </p:spTree>
    <p:extLst>
      <p:ext uri="{BB962C8B-B14F-4D97-AF65-F5344CB8AC3E}">
        <p14:creationId xmlns:p14="http://schemas.microsoft.com/office/powerpoint/2010/main" val="38647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98525"/>
            <a:ext cx="9144000" cy="4525963"/>
          </a:xfrm>
        </p:spPr>
        <p:txBody>
          <a:bodyPr/>
          <a:lstStyle/>
          <a:p>
            <a:pPr marL="1005840"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Hype</a:t>
            </a:r>
            <a:endParaRPr lang="ru-RU" sz="2300" dirty="0"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  <a:p>
            <a:pPr marL="1005840"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Hot </a:t>
            </a:r>
            <a:r>
              <a:rPr lang="en-US" sz="2300" dirty="0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reloading + </a:t>
            </a:r>
            <a:r>
              <a:rPr lang="ru-RU" sz="2300" dirty="0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простое обновление приложений</a:t>
            </a:r>
            <a:endParaRPr lang="ru-RU" sz="2300" dirty="0"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  <a:p>
            <a:pPr marL="1005840"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300" dirty="0" err="1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Javascript</a:t>
            </a:r>
            <a:endParaRPr lang="en-US" sz="2300" dirty="0"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  <a:p>
            <a:pPr marL="1005840"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Встраивание в </a:t>
            </a:r>
            <a:r>
              <a:rPr lang="ru-RU" sz="2300" dirty="0" err="1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нативные</a:t>
            </a:r>
            <a:r>
              <a:rPr lang="ru-RU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 приложения</a:t>
            </a:r>
            <a:endParaRPr lang="en-US" sz="2300" dirty="0"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Прямоугольник 11">
            <a:extLst>
              <a:ext uri="{FF2B5EF4-FFF2-40B4-BE49-F238E27FC236}">
                <a16:creationId xmlns:a16="http://schemas.microsoft.com/office/drawing/2014/main" id="{8547DA27-E04A-4401-B39B-CB3060B300D0}"/>
              </a:ext>
            </a:extLst>
          </p:cNvPr>
          <p:cNvSpPr/>
          <p:nvPr/>
        </p:nvSpPr>
        <p:spPr>
          <a:xfrm>
            <a:off x="3755111" y="334398"/>
            <a:ext cx="1633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Плюсы</a:t>
            </a:r>
            <a:endParaRPr lang="en-US" sz="3600" dirty="0">
              <a:solidFill>
                <a:srgbClr val="8A0000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2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2"/>
            <a:ext cx="91440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 marL="1005840"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Breaking Changes</a:t>
            </a:r>
            <a:endParaRPr lang="ru-RU" sz="2300" dirty="0"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  <a:p>
            <a:pPr marL="1005840"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Second class android support </a:t>
            </a:r>
            <a:endParaRPr lang="ru-RU" sz="2300" dirty="0"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  <a:p>
            <a:pPr marL="1005840"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300" dirty="0" err="1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Javascript</a:t>
            </a:r>
            <a:r>
              <a:rPr lang="ru-RU" sz="2300" dirty="0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 </a:t>
            </a:r>
            <a:r>
              <a:rPr lang="en-US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&amp; </a:t>
            </a:r>
            <a:r>
              <a:rPr lang="en-US" sz="2300" dirty="0" err="1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TypeSafety</a:t>
            </a:r>
            <a:endParaRPr lang="en-US" sz="2300" dirty="0"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  <a:p>
            <a:pPr marL="1005840"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Animations are slow (bridge)</a:t>
            </a:r>
          </a:p>
          <a:p>
            <a:pPr marL="1005840"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Неполная поддержка </a:t>
            </a:r>
            <a:r>
              <a:rPr lang="ru-RU" sz="2300" dirty="0" err="1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нативных</a:t>
            </a:r>
            <a:r>
              <a:rPr lang="ru-RU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 </a:t>
            </a:r>
            <a:r>
              <a:rPr lang="ru-RU" sz="2300" dirty="0" err="1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контролов</a:t>
            </a:r>
            <a:r>
              <a:rPr lang="ru-RU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, </a:t>
            </a:r>
            <a:r>
              <a:rPr lang="ru-RU" sz="2300" dirty="0" err="1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ненативная</a:t>
            </a:r>
            <a:r>
              <a:rPr lang="ru-RU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 разметка</a:t>
            </a:r>
          </a:p>
          <a:p>
            <a:pPr marL="1005840"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300" dirty="0"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  <a:p>
            <a:pPr marL="1005840"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300" dirty="0"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Прямоугольник 11">
            <a:extLst>
              <a:ext uri="{FF2B5EF4-FFF2-40B4-BE49-F238E27FC236}">
                <a16:creationId xmlns:a16="http://schemas.microsoft.com/office/drawing/2014/main" id="{261FC297-D1CE-468F-B50B-2FAFD89ACEF5}"/>
              </a:ext>
            </a:extLst>
          </p:cNvPr>
          <p:cNvSpPr/>
          <p:nvPr/>
        </p:nvSpPr>
        <p:spPr>
          <a:xfrm>
            <a:off x="3549445" y="334398"/>
            <a:ext cx="2045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Минусы?</a:t>
            </a:r>
            <a:endParaRPr lang="en-US" sz="3600" dirty="0">
              <a:solidFill>
                <a:srgbClr val="8A0000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07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389" y="2909891"/>
            <a:ext cx="4889536" cy="211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11">
            <a:extLst>
              <a:ext uri="{FF2B5EF4-FFF2-40B4-BE49-F238E27FC236}">
                <a16:creationId xmlns:a16="http://schemas.microsoft.com/office/drawing/2014/main" id="{EA2CC312-8F84-47F4-946B-F2314F8B25BE}"/>
              </a:ext>
            </a:extLst>
          </p:cNvPr>
          <p:cNvSpPr/>
          <p:nvPr/>
        </p:nvSpPr>
        <p:spPr>
          <a:xfrm>
            <a:off x="1397553" y="1582192"/>
            <a:ext cx="1813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Xamarin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154" y="2929556"/>
            <a:ext cx="4535845" cy="2031408"/>
          </a:xfrm>
          <a:prstGeom prst="rect">
            <a:avLst/>
          </a:prstGeom>
        </p:spPr>
      </p:pic>
      <p:sp>
        <p:nvSpPr>
          <p:cNvPr id="7" name="Прямоугольник 11">
            <a:extLst>
              <a:ext uri="{FF2B5EF4-FFF2-40B4-BE49-F238E27FC236}">
                <a16:creationId xmlns:a16="http://schemas.microsoft.com/office/drawing/2014/main" id="{6F2C3454-96B6-47BD-AF64-5FA4873255B6}"/>
              </a:ext>
            </a:extLst>
          </p:cNvPr>
          <p:cNvSpPr/>
          <p:nvPr/>
        </p:nvSpPr>
        <p:spPr>
          <a:xfrm>
            <a:off x="5298208" y="1028194"/>
            <a:ext cx="31557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Xamarin</a:t>
            </a:r>
            <a:r>
              <a:rPr lang="en-US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 </a:t>
            </a:r>
            <a:r>
              <a:rPr lang="en-US" sz="3600" dirty="0" smtClean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Forms</a:t>
            </a:r>
          </a:p>
          <a:p>
            <a:pPr algn="ctr"/>
            <a:r>
              <a:rPr lang="en-US" sz="3600" dirty="0" smtClean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React </a:t>
            </a:r>
            <a:r>
              <a:rPr lang="en-US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Native</a:t>
            </a:r>
          </a:p>
        </p:txBody>
      </p:sp>
    </p:spTree>
    <p:extLst>
      <p:ext uri="{BB962C8B-B14F-4D97-AF65-F5344CB8AC3E}">
        <p14:creationId xmlns:p14="http://schemas.microsoft.com/office/powerpoint/2010/main" val="11383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28FD57D-7397-4BBB-BD62-09BCEF03798F}"/>
              </a:ext>
            </a:extLst>
          </p:cNvPr>
          <p:cNvSpPr txBox="1">
            <a:spLocks/>
          </p:cNvSpPr>
          <p:nvPr/>
        </p:nvSpPr>
        <p:spPr>
          <a:xfrm>
            <a:off x="-609600" y="2396758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Xamarin</a:t>
            </a:r>
            <a:endParaRPr lang="en-US" sz="3600" dirty="0">
              <a:solidFill>
                <a:srgbClr val="8A0000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  <a:p>
            <a:r>
              <a:rPr lang="ru-RU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Мифы или реальность?</a:t>
            </a:r>
            <a:endParaRPr lang="en-US" sz="3600" dirty="0">
              <a:solidFill>
                <a:srgbClr val="8A0000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31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vvmcros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1189" y="2259367"/>
            <a:ext cx="5561624" cy="153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11">
            <a:extLst>
              <a:ext uri="{FF2B5EF4-FFF2-40B4-BE49-F238E27FC236}">
                <a16:creationId xmlns:a16="http://schemas.microsoft.com/office/drawing/2014/main" id="{ED51A6ED-D1F3-4DD0-832A-E90E250EA49D}"/>
              </a:ext>
            </a:extLst>
          </p:cNvPr>
          <p:cNvSpPr/>
          <p:nvPr/>
        </p:nvSpPr>
        <p:spPr>
          <a:xfrm>
            <a:off x="2986631" y="334398"/>
            <a:ext cx="31707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Утечки памяти</a:t>
            </a:r>
            <a:endParaRPr lang="en-US" sz="3600" dirty="0">
              <a:solidFill>
                <a:srgbClr val="8A0000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Прямоугольник 11">
            <a:extLst>
              <a:ext uri="{FF2B5EF4-FFF2-40B4-BE49-F238E27FC236}">
                <a16:creationId xmlns:a16="http://schemas.microsoft.com/office/drawing/2014/main" id="{ED51A6ED-D1F3-4DD0-832A-E90E250EA49D}"/>
              </a:ext>
            </a:extLst>
          </p:cNvPr>
          <p:cNvSpPr/>
          <p:nvPr/>
        </p:nvSpPr>
        <p:spPr>
          <a:xfrm>
            <a:off x="993785" y="4596682"/>
            <a:ext cx="7156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600" dirty="0" smtClean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и особенности </a:t>
            </a:r>
            <a:r>
              <a:rPr lang="en-US" sz="3600" dirty="0" smtClean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Garbage Collection</a:t>
            </a:r>
            <a:endParaRPr lang="en-US" sz="3600" dirty="0">
              <a:solidFill>
                <a:srgbClr val="8A0000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97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3560" y="2949677"/>
            <a:ext cx="238923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UIKit.UIButton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(peer object)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74888" y="2949677"/>
            <a:ext cx="2389239" cy="914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UIButton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(native object)</a:t>
            </a:r>
          </a:p>
        </p:txBody>
      </p:sp>
      <p:cxnSp>
        <p:nvCxnSpPr>
          <p:cNvPr id="8" name="Прямая со стрелкой 7"/>
          <p:cNvCxnSpPr>
            <a:stCxn id="5" idx="3"/>
            <a:endCxn id="6" idx="1"/>
          </p:cNvCxnSpPr>
          <p:nvPr/>
        </p:nvCxnSpPr>
        <p:spPr>
          <a:xfrm>
            <a:off x="3352799" y="3406877"/>
            <a:ext cx="22220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app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6" y="2970214"/>
            <a:ext cx="6826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xamar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2" y="2970214"/>
            <a:ext cx="971631" cy="9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39312" y="2993611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API Bridge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1">
            <a:extLst>
              <a:ext uri="{FF2B5EF4-FFF2-40B4-BE49-F238E27FC236}">
                <a16:creationId xmlns:a16="http://schemas.microsoft.com/office/drawing/2014/main" id="{2C78C782-4E03-417A-B448-E730F2830E2F}"/>
              </a:ext>
            </a:extLst>
          </p:cNvPr>
          <p:cNvSpPr/>
          <p:nvPr/>
        </p:nvSpPr>
        <p:spPr>
          <a:xfrm>
            <a:off x="401277" y="334398"/>
            <a:ext cx="8341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Использование </a:t>
            </a:r>
            <a:r>
              <a:rPr lang="en-US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open-source </a:t>
            </a:r>
            <a:r>
              <a:rPr lang="ru-RU" sz="3600" dirty="0" err="1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контролов</a:t>
            </a:r>
            <a:endParaRPr lang="en-US" sz="3600" dirty="0">
              <a:solidFill>
                <a:srgbClr val="8A0000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C78C782-4E03-417A-B448-E730F2830E2F}"/>
              </a:ext>
            </a:extLst>
          </p:cNvPr>
          <p:cNvSpPr/>
          <p:nvPr/>
        </p:nvSpPr>
        <p:spPr>
          <a:xfrm>
            <a:off x="68508" y="5019391"/>
            <a:ext cx="9007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2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Необходимо написание собственных </a:t>
            </a:r>
            <a:r>
              <a:rPr lang="en-US" sz="32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API Bridge</a:t>
            </a:r>
          </a:p>
        </p:txBody>
      </p:sp>
    </p:spTree>
    <p:extLst>
      <p:ext uri="{BB962C8B-B14F-4D97-AF65-F5344CB8AC3E}">
        <p14:creationId xmlns:p14="http://schemas.microsoft.com/office/powerpoint/2010/main" val="27733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25563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Везде используем универсальный инструмент</a:t>
            </a:r>
            <a:endParaRPr lang="en-US" sz="3600" dirty="0">
              <a:solidFill>
                <a:srgbClr val="8A0000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074" name="Picture 2" descr="Image result for швейцарский но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188" y="1825626"/>
            <a:ext cx="5899354" cy="477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28FD57D-7397-4BBB-BD62-09BCEF03798F}"/>
              </a:ext>
            </a:extLst>
          </p:cNvPr>
          <p:cNvSpPr txBox="1">
            <a:spLocks/>
          </p:cNvSpPr>
          <p:nvPr/>
        </p:nvSpPr>
        <p:spPr>
          <a:xfrm>
            <a:off x="-609600" y="2396758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На </a:t>
            </a:r>
            <a:r>
              <a:rPr lang="en-US" sz="3600" dirty="0" err="1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Xamarin</a:t>
            </a:r>
            <a:r>
              <a:rPr lang="en-US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 </a:t>
            </a:r>
            <a:r>
              <a:rPr lang="ru-RU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нет приложений</a:t>
            </a:r>
            <a:endParaRPr lang="en-US" sz="3600" dirty="0">
              <a:solidFill>
                <a:srgbClr val="8A0000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884" y="781917"/>
            <a:ext cx="2411975" cy="4550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657" y="5564106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easyJet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093382" y="781917"/>
            <a:ext cx="2500035" cy="5151521"/>
            <a:chOff x="4617381" y="781916"/>
            <a:chExt cx="2500035" cy="515152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7381" y="781916"/>
              <a:ext cx="2500035" cy="455006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952998" y="5564105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Slack</a:t>
              </a:r>
              <a:endParaRPr lang="ru-RU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189871" y="781917"/>
            <a:ext cx="2728047" cy="5151521"/>
            <a:chOff x="8333302" y="781916"/>
            <a:chExt cx="2728047" cy="5151521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33302" y="781916"/>
              <a:ext cx="2728047" cy="455006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782925" y="5564105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Credit Agricole</a:t>
              </a:r>
              <a:endParaRPr lang="ru-RU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32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sk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045241"/>
            <a:ext cx="28575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528FD57D-7397-4BBB-BD62-09BCEF03798F}"/>
              </a:ext>
            </a:extLst>
          </p:cNvPr>
          <p:cNvSpPr txBox="1">
            <a:spLocks/>
          </p:cNvSpPr>
          <p:nvPr/>
        </p:nvSpPr>
        <p:spPr>
          <a:xfrm>
            <a:off x="0" y="4432036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React Native </a:t>
            </a:r>
            <a:r>
              <a:rPr lang="en-US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</a:t>
            </a:r>
            <a:endParaRPr lang="en-US" sz="3600" dirty="0">
              <a:solidFill>
                <a:srgbClr val="8A0000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1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34950" y="142100"/>
            <a:ext cx="8839999" cy="6558761"/>
            <a:chOff x="1417204" y="95917"/>
            <a:chExt cx="8839999" cy="6558761"/>
          </a:xfrm>
        </p:grpSpPr>
        <p:sp>
          <p:nvSpPr>
            <p:cNvPr id="4" name="TextBox 3"/>
            <p:cNvSpPr txBox="1"/>
            <p:nvPr/>
          </p:nvSpPr>
          <p:spPr>
            <a:xfrm>
              <a:off x="3578912" y="6285346"/>
              <a:ext cx="4516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https://www.xamarin.com/customers/</a:t>
              </a:r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7204" y="95917"/>
              <a:ext cx="8839999" cy="6101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884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Размер приложения (</a:t>
            </a:r>
            <a:r>
              <a:rPr lang="en-US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6MB+)</a:t>
            </a:r>
          </a:p>
          <a:p>
            <a:pPr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Большее время запуска приложения</a:t>
            </a:r>
          </a:p>
          <a:p>
            <a:pPr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Использование</a:t>
            </a:r>
            <a:r>
              <a:rPr lang="en-US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 open-sourced controls </a:t>
            </a:r>
            <a:r>
              <a:rPr lang="ru-RU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требует поиска/написания обёртки</a:t>
            </a:r>
            <a:endParaRPr lang="en-US" sz="2300" dirty="0"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Прямоугольник 11">
            <a:extLst>
              <a:ext uri="{FF2B5EF4-FFF2-40B4-BE49-F238E27FC236}">
                <a16:creationId xmlns:a16="http://schemas.microsoft.com/office/drawing/2014/main" id="{E727234A-D63D-4CB4-B9CB-D7D83DDA9942}"/>
              </a:ext>
            </a:extLst>
          </p:cNvPr>
          <p:cNvSpPr/>
          <p:nvPr/>
        </p:nvSpPr>
        <p:spPr>
          <a:xfrm>
            <a:off x="1208806" y="334398"/>
            <a:ext cx="6726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Минусы </a:t>
            </a:r>
            <a:r>
              <a:rPr lang="en-US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Xamarin (</a:t>
            </a:r>
            <a:r>
              <a:rPr lang="ru-RU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и </a:t>
            </a:r>
            <a:r>
              <a:rPr lang="en-US" sz="3600" dirty="0" err="1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ReactNative</a:t>
            </a:r>
            <a:r>
              <a:rPr lang="en-US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811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5C29556-20DE-4317-8581-3286D5FAE993}"/>
              </a:ext>
            </a:extLst>
          </p:cNvPr>
          <p:cNvSpPr txBox="1">
            <a:spLocks/>
          </p:cNvSpPr>
          <p:nvPr/>
        </p:nvSpPr>
        <p:spPr>
          <a:xfrm>
            <a:off x="-609600" y="2396758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Xamarin vs Native</a:t>
            </a:r>
          </a:p>
        </p:txBody>
      </p:sp>
    </p:spTree>
    <p:extLst>
      <p:ext uri="{BB962C8B-B14F-4D97-AF65-F5344CB8AC3E}">
        <p14:creationId xmlns:p14="http://schemas.microsoft.com/office/powerpoint/2010/main" val="244883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86472"/>
            <a:ext cx="4473575" cy="823912"/>
          </a:xfrm>
        </p:spPr>
        <p:txBody>
          <a:bodyPr/>
          <a:lstStyle/>
          <a:p>
            <a:r>
              <a:rPr lang="en-US" sz="3600" b="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Xamarin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1359767"/>
            <a:ext cx="4473575" cy="507927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Сложные </a:t>
            </a:r>
            <a:r>
              <a:rPr lang="en-US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Enterprise </a:t>
            </a:r>
            <a:r>
              <a:rPr lang="ru-RU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приложения</a:t>
            </a:r>
          </a:p>
          <a:p>
            <a:pPr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Существующая команда </a:t>
            </a:r>
            <a:br>
              <a:rPr lang="ru-RU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</a:br>
            <a:r>
              <a:rPr lang="en-US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C#</a:t>
            </a:r>
            <a:r>
              <a:rPr lang="ru-RU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 разработчиков</a:t>
            </a:r>
          </a:p>
          <a:p>
            <a:pPr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Бэкенд на </a:t>
            </a:r>
            <a:r>
              <a:rPr lang="en-US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.NET</a:t>
            </a:r>
          </a:p>
          <a:p>
            <a:pPr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Похожие экраны/</a:t>
            </a:r>
            <a:r>
              <a:rPr lang="en-US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workflow </a:t>
            </a:r>
            <a:r>
              <a:rPr lang="ru-RU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/>
            </a:r>
            <a:br>
              <a:rPr lang="ru-RU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</a:br>
            <a:r>
              <a:rPr lang="ru-RU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на разных устройствах</a:t>
            </a:r>
          </a:p>
          <a:p>
            <a:pPr>
              <a:spcBef>
                <a:spcPts val="0"/>
              </a:spcBef>
              <a:spcAft>
                <a:spcPts val="3000"/>
              </a:spcAft>
            </a:pP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286472"/>
            <a:ext cx="4495800" cy="823912"/>
          </a:xfrm>
        </p:spPr>
        <p:txBody>
          <a:bodyPr/>
          <a:lstStyle/>
          <a:p>
            <a:r>
              <a:rPr lang="en-US" sz="3600" b="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Native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1359766"/>
            <a:ext cx="4495800" cy="507927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300" dirty="0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Дублирование бизнес-логики – не проблема (её мало)</a:t>
            </a:r>
            <a:r>
              <a:rPr lang="ru-RU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/>
            </a:r>
            <a:br>
              <a:rPr lang="ru-RU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</a:br>
            <a:endParaRPr lang="ru-RU" sz="2300" dirty="0"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  <a:p>
            <a:pPr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Команда с опытом на </a:t>
            </a:r>
            <a:r>
              <a:rPr lang="en-US" sz="2300" dirty="0" err="1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Obj</a:t>
            </a:r>
            <a:r>
              <a:rPr lang="en-US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-C </a:t>
            </a:r>
            <a:r>
              <a:rPr lang="ru-RU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и </a:t>
            </a:r>
            <a:r>
              <a:rPr lang="en-US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Java</a:t>
            </a:r>
          </a:p>
          <a:p>
            <a:pPr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Бэкенд на </a:t>
            </a:r>
            <a:r>
              <a:rPr lang="en-US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Java </a:t>
            </a:r>
            <a:r>
              <a:rPr lang="en-US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</a:t>
            </a:r>
            <a:endParaRPr lang="ru-RU" sz="2300" dirty="0"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Workflow </a:t>
            </a:r>
            <a:r>
              <a:rPr lang="ru-RU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на </a:t>
            </a:r>
            <a:r>
              <a:rPr lang="en-US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Android/iOS </a:t>
            </a:r>
            <a:r>
              <a:rPr lang="ru-RU" sz="23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радикально различный</a:t>
            </a:r>
            <a:endParaRPr lang="en-US" sz="2300" dirty="0"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14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5C29556-20DE-4317-8581-3286D5FAE993}"/>
              </a:ext>
            </a:extLst>
          </p:cNvPr>
          <p:cNvSpPr txBox="1">
            <a:spLocks/>
          </p:cNvSpPr>
          <p:nvPr/>
        </p:nvSpPr>
        <p:spPr>
          <a:xfrm>
            <a:off x="-609600" y="2396758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Xamarin vs React Native</a:t>
            </a:r>
          </a:p>
        </p:txBody>
      </p:sp>
    </p:spTree>
    <p:extLst>
      <p:ext uri="{BB962C8B-B14F-4D97-AF65-F5344CB8AC3E}">
        <p14:creationId xmlns:p14="http://schemas.microsoft.com/office/powerpoint/2010/main" val="3298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86472"/>
            <a:ext cx="4473575" cy="823912"/>
          </a:xfrm>
        </p:spPr>
        <p:txBody>
          <a:bodyPr/>
          <a:lstStyle/>
          <a:p>
            <a:r>
              <a:rPr lang="en-US" sz="3600" b="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Xamarin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1359767"/>
            <a:ext cx="4473575" cy="539499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Сложная бизнес </a:t>
            </a:r>
            <a:r>
              <a:rPr lang="ru-RU" dirty="0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логика</a:t>
            </a:r>
            <a:endParaRPr lang="ru-RU" dirty="0"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  <a:p>
            <a:pPr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C#-</a:t>
            </a:r>
            <a:r>
              <a:rPr lang="ru-RU" dirty="0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команда</a:t>
            </a:r>
            <a:endParaRPr lang="ru-RU" dirty="0"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  <a:p>
            <a:pPr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Использование всех </a:t>
            </a:r>
            <a:r>
              <a:rPr lang="ru-RU" dirty="0" err="1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нативных</a:t>
            </a:r>
            <a:r>
              <a:rPr lang="ru-RU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 </a:t>
            </a:r>
            <a:r>
              <a:rPr lang="ru-RU" dirty="0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возможностей</a:t>
            </a:r>
            <a:endParaRPr lang="en-US" dirty="0"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  <a:p>
            <a:pPr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Компиляция, </a:t>
            </a:r>
            <a:r>
              <a:rPr lang="ru-RU" dirty="0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производительность</a:t>
            </a:r>
            <a:endParaRPr lang="en-US" dirty="0"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  <a:p>
            <a:pPr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UWP + </a:t>
            </a:r>
            <a:r>
              <a:rPr lang="en-US" dirty="0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Mac</a:t>
            </a:r>
            <a:r>
              <a:rPr lang="ru-RU" dirty="0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 (+ </a:t>
            </a:r>
            <a:r>
              <a:rPr lang="en-US" dirty="0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Web)</a:t>
            </a:r>
            <a:endParaRPr lang="en-US" dirty="0"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  <a:p>
            <a:pPr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XAML </a:t>
            </a:r>
            <a:r>
              <a:rPr lang="en-US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+ Native rendering + </a:t>
            </a:r>
            <a:r>
              <a:rPr lang="en-US" dirty="0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Flexbox</a:t>
            </a:r>
            <a:endParaRPr lang="ru-RU" dirty="0"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286472"/>
            <a:ext cx="4495800" cy="823912"/>
          </a:xfrm>
        </p:spPr>
        <p:txBody>
          <a:bodyPr/>
          <a:lstStyle/>
          <a:p>
            <a:r>
              <a:rPr lang="en-US" sz="3600" b="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React Native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1359766"/>
            <a:ext cx="4495800" cy="528684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400" dirty="0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UI-heavy apps</a:t>
            </a:r>
            <a:endParaRPr lang="ru-RU" sz="3400" dirty="0"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  <a:p>
            <a:pPr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4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JS-</a:t>
            </a:r>
            <a:r>
              <a:rPr lang="ru-RU" sz="34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команда</a:t>
            </a:r>
            <a:endParaRPr lang="en-US" sz="3400" dirty="0"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  <a:p>
            <a:pPr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34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Встраивание в </a:t>
            </a:r>
            <a:r>
              <a:rPr lang="ru-RU" sz="3400" dirty="0" err="1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нативные</a:t>
            </a:r>
            <a:r>
              <a:rPr lang="ru-RU" sz="34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 приложения </a:t>
            </a:r>
            <a:endParaRPr lang="ru-RU" sz="3400" dirty="0"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34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Быстрое обновление (</a:t>
            </a:r>
            <a:r>
              <a:rPr lang="en-US" sz="3400" dirty="0" err="1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AppStore</a:t>
            </a:r>
            <a:r>
              <a:rPr lang="en-US" sz="34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, Google Play)</a:t>
            </a:r>
          </a:p>
          <a:p>
            <a:pPr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34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Задержка с новыми </a:t>
            </a:r>
            <a:r>
              <a:rPr lang="ru-RU" sz="3400" dirty="0" err="1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фичами</a:t>
            </a:r>
            <a:r>
              <a:rPr lang="ru-RU" sz="34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 на </a:t>
            </a:r>
            <a:r>
              <a:rPr lang="ru-RU" sz="3400" dirty="0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платформах</a:t>
            </a:r>
            <a:r>
              <a:rPr lang="en-US" sz="3400" dirty="0" smtClean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   (+ Web)</a:t>
            </a:r>
            <a:endParaRPr lang="en-US" sz="3400" dirty="0"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spcAft>
                <a:spcPts val="3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400" dirty="0"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  <a:sym typeface="Wingdings" panose="05000000000000000000" pitchFamily="2" charset="2"/>
              </a:rPr>
              <a:t>Flexbox (but only flexbox)</a:t>
            </a:r>
            <a:endParaRPr lang="ru-RU" sz="3400" dirty="0"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741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Вопросы?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http://arturdr.ru</a:t>
            </a:r>
          </a:p>
          <a:p>
            <a:r>
              <a:rPr lang="en-US" dirty="0"/>
              <a:t>artur.drobinskiy@arturdr.ru</a:t>
            </a:r>
          </a:p>
        </p:txBody>
      </p:sp>
    </p:spTree>
    <p:extLst>
      <p:ext uri="{BB962C8B-B14F-4D97-AF65-F5344CB8AC3E}">
        <p14:creationId xmlns:p14="http://schemas.microsoft.com/office/powerpoint/2010/main" val="25860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816080" y="1690688"/>
            <a:ext cx="4699818" cy="4513006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95371" y="1690688"/>
            <a:ext cx="4699818" cy="4513006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40211" y="3485527"/>
            <a:ext cx="1125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70026" y="3485526"/>
            <a:ext cx="2371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Android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66074" y="4089261"/>
            <a:ext cx="14557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</a:p>
        </p:txBody>
      </p:sp>
      <p:sp>
        <p:nvSpPr>
          <p:cNvPr id="9" name="Прямоугольник 11">
            <a:extLst>
              <a:ext uri="{FF2B5EF4-FFF2-40B4-BE49-F238E27FC236}">
                <a16:creationId xmlns:a16="http://schemas.microsoft.com/office/drawing/2014/main" id="{2855B71A-FD54-4B7B-8F46-8CB34F2D66B0}"/>
              </a:ext>
            </a:extLst>
          </p:cNvPr>
          <p:cNvSpPr/>
          <p:nvPr/>
        </p:nvSpPr>
        <p:spPr>
          <a:xfrm>
            <a:off x="1170267" y="334398"/>
            <a:ext cx="6803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Повторное использование кода</a:t>
            </a:r>
            <a:endParaRPr lang="en-US" sz="3600" dirty="0">
              <a:solidFill>
                <a:srgbClr val="8A0000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4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167148"/>
            <a:ext cx="914400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sz="1300" dirty="0" err="1">
                <a:solidFill>
                  <a:srgbClr val="A31515"/>
                </a:solidFill>
                <a:latin typeface="Consolas" panose="020B0609020204030204" pitchFamily="49" charset="0"/>
              </a:rPr>
              <a:t>ListView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</a:rPr>
              <a:t>ItemsSource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="{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Binding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</a:rPr>
              <a:t>MonkeysGrouped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}"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</a:rPr>
              <a:t>ItemTapped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="</a:t>
            </a:r>
            <a:r>
              <a:rPr lang="en-US" sz="1300" dirty="0" err="1">
                <a:solidFill>
                  <a:srgbClr val="0000FF"/>
                </a:solidFill>
                <a:latin typeface="Consolas" panose="020B0609020204030204" pitchFamily="49" charset="0"/>
              </a:rPr>
              <a:t>Handle_ItemTapped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"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</a:rPr>
              <a:t>ItemSelected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="</a:t>
            </a:r>
            <a:r>
              <a:rPr lang="en-US" sz="1300" dirty="0" err="1">
                <a:solidFill>
                  <a:srgbClr val="0000FF"/>
                </a:solidFill>
                <a:latin typeface="Consolas" panose="020B0609020204030204" pitchFamily="49" charset="0"/>
              </a:rPr>
              <a:t>Handle_ItemSelected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"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</a:rPr>
              <a:t>HasUnevenRows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="true"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</a:rPr>
              <a:t>GroupShortNameBinding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 = "{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Binding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 Key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}"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</a:rPr>
              <a:t>IsGroupingEnabled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 = "true"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</a:rPr>
              <a:t>GroupDisplayBinding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 = "{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Binding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 Key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}"&gt;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sz="1300" dirty="0" err="1">
                <a:solidFill>
                  <a:srgbClr val="A31515"/>
                </a:solidFill>
                <a:latin typeface="Consolas" panose="020B0609020204030204" pitchFamily="49" charset="0"/>
              </a:rPr>
              <a:t>ListView.ItemTemplate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sz="1300" dirty="0" err="1">
                <a:solidFill>
                  <a:srgbClr val="A31515"/>
                </a:solidFill>
                <a:latin typeface="Consolas" panose="020B0609020204030204" pitchFamily="49" charset="0"/>
              </a:rPr>
              <a:t>DataTemplate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sz="1300" dirty="0" err="1">
                <a:solidFill>
                  <a:srgbClr val="A31515"/>
                </a:solidFill>
                <a:latin typeface="Consolas" panose="020B0609020204030204" pitchFamily="49" charset="0"/>
              </a:rPr>
              <a:t>ViewCell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Grid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 Padding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="10"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</a:rPr>
              <a:t>RowSpacing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="10"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</a:rPr>
              <a:t>ColumnSpacing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="10"&gt;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sz="1300" dirty="0" err="1">
                <a:solidFill>
                  <a:srgbClr val="A31515"/>
                </a:solidFill>
                <a:latin typeface="Consolas" panose="020B0609020204030204" pitchFamily="49" charset="0"/>
              </a:rPr>
              <a:t>Grid.RowDefinitions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sz="1300" dirty="0" err="1">
                <a:solidFill>
                  <a:srgbClr val="A31515"/>
                </a:solidFill>
                <a:latin typeface="Consolas" panose="020B0609020204030204" pitchFamily="49" charset="0"/>
              </a:rPr>
              <a:t>RowDefinition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 Height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="Auto"/&gt;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sz="1300" dirty="0" err="1">
                <a:solidFill>
                  <a:srgbClr val="A31515"/>
                </a:solidFill>
                <a:latin typeface="Consolas" panose="020B0609020204030204" pitchFamily="49" charset="0"/>
              </a:rPr>
              <a:t>RowDefinition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 Height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="*"/&gt;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en-US" sz="1300" dirty="0" err="1">
                <a:solidFill>
                  <a:srgbClr val="A31515"/>
                </a:solidFill>
                <a:latin typeface="Consolas" panose="020B0609020204030204" pitchFamily="49" charset="0"/>
              </a:rPr>
              <a:t>Grid.RowDefinitions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sz="1300" dirty="0" err="1">
                <a:solidFill>
                  <a:srgbClr val="A31515"/>
                </a:solidFill>
                <a:latin typeface="Consolas" panose="020B0609020204030204" pitchFamily="49" charset="0"/>
              </a:rPr>
              <a:t>Grid.ColumnDefinitions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sz="1300" dirty="0" err="1">
                <a:solidFill>
                  <a:srgbClr val="A31515"/>
                </a:solidFill>
                <a:latin typeface="Consolas" panose="020B0609020204030204" pitchFamily="49" charset="0"/>
              </a:rPr>
              <a:t>ColumnDefinition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 Width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="Auto"/&gt;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sz="1300" dirty="0" err="1">
                <a:solidFill>
                  <a:srgbClr val="A31515"/>
                </a:solidFill>
                <a:latin typeface="Consolas" panose="020B0609020204030204" pitchFamily="49" charset="0"/>
              </a:rPr>
              <a:t>ColumnDefinition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 Width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="*"/&gt;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en-US" sz="1300" dirty="0" err="1">
                <a:solidFill>
                  <a:srgbClr val="A31515"/>
                </a:solidFill>
                <a:latin typeface="Consolas" panose="020B0609020204030204" pitchFamily="49" charset="0"/>
              </a:rPr>
              <a:t>Grid.ColumnDefinitions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sz="1300" dirty="0" err="1">
                <a:solidFill>
                  <a:srgbClr val="A31515"/>
                </a:solidFill>
                <a:latin typeface="Consolas" panose="020B0609020204030204" pitchFamily="49" charset="0"/>
              </a:rPr>
              <a:t>controls</a:t>
            </a:r>
            <a:r>
              <a:rPr lang="en-US" sz="1300" dirty="0" err="1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r>
              <a:rPr lang="en-US" sz="1300" dirty="0" err="1">
                <a:solidFill>
                  <a:srgbClr val="A31515"/>
                </a:solidFill>
                <a:latin typeface="Consolas" panose="020B0609020204030204" pitchFamily="49" charset="0"/>
              </a:rPr>
              <a:t>CircleImage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</a:rPr>
              <a:t>BorderColor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="Aqua"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</a:rPr>
              <a:t>BorderThickness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="3"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</a:rPr>
              <a:t>HeightRequest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="66"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</a:rPr>
              <a:t>HorizontalOptions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="</a:t>
            </a:r>
            <a:r>
              <a:rPr lang="en-US" sz="1300" dirty="0" err="1">
                <a:solidFill>
                  <a:srgbClr val="0000FF"/>
                </a:solidFill>
                <a:latin typeface="Consolas" panose="020B0609020204030204" pitchFamily="49" charset="0"/>
              </a:rPr>
              <a:t>CenterAndExpand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"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</a:rPr>
              <a:t>Vertical`Options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="</a:t>
            </a:r>
            <a:r>
              <a:rPr lang="en-US" sz="1300" dirty="0" err="1">
                <a:solidFill>
                  <a:srgbClr val="0000FF"/>
                </a:solidFill>
                <a:latin typeface="Consolas" panose="020B0609020204030204" pitchFamily="49" charset="0"/>
              </a:rPr>
              <a:t>CenterAndExpand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"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Aspect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="</a:t>
            </a:r>
            <a:r>
              <a:rPr lang="en-US" sz="1300" dirty="0" err="1">
                <a:solidFill>
                  <a:srgbClr val="0000FF"/>
                </a:solidFill>
                <a:latin typeface="Consolas" panose="020B0609020204030204" pitchFamily="49" charset="0"/>
              </a:rPr>
              <a:t>AspectFill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"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</a:rPr>
              <a:t>WidthRequest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="66"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</a:rPr>
              <a:t>Grid.RowSpan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="2"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 Source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="{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Binding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 Image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}"/&gt;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Label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</a:rPr>
              <a:t>Grid.Column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="1"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 Text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="{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Binding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 Name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}"</a:t>
            </a: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</a:rPr>
              <a:t>VerticalOptions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="End"/&gt;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Label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</a:rPr>
              <a:t>Grid.Column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="1"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  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</a:rPr>
              <a:t>Grid.Row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="1"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  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 err="1">
                <a:solidFill>
                  <a:srgbClr val="FF0000"/>
                </a:solidFill>
                <a:latin typeface="Consolas" panose="020B0609020204030204" pitchFamily="49" charset="0"/>
              </a:rPr>
              <a:t>VerticalOptions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="Start"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          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 Text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="{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Binding</a:t>
            </a:r>
            <a:r>
              <a:rPr lang="en-US" sz="1300" dirty="0">
                <a:solidFill>
                  <a:srgbClr val="FF0000"/>
                </a:solidFill>
                <a:latin typeface="Consolas" panose="020B0609020204030204" pitchFamily="49" charset="0"/>
              </a:rPr>
              <a:t> Location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}"/&gt;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 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en-US" sz="1300" dirty="0">
                <a:solidFill>
                  <a:srgbClr val="A31515"/>
                </a:solidFill>
                <a:latin typeface="Consolas" panose="020B0609020204030204" pitchFamily="49" charset="0"/>
              </a:rPr>
              <a:t>Grid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en-US" sz="1300" dirty="0" err="1">
                <a:solidFill>
                  <a:srgbClr val="A31515"/>
                </a:solidFill>
                <a:latin typeface="Consolas" panose="020B0609020204030204" pitchFamily="49" charset="0"/>
              </a:rPr>
              <a:t>ViewCell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en-US" sz="1300" dirty="0" err="1">
                <a:solidFill>
                  <a:srgbClr val="A31515"/>
                </a:solidFill>
                <a:latin typeface="Consolas" panose="020B0609020204030204" pitchFamily="49" charset="0"/>
              </a:rPr>
              <a:t>DataTemplate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en-US" sz="1300" dirty="0" err="1">
                <a:solidFill>
                  <a:srgbClr val="A31515"/>
                </a:solidFill>
                <a:latin typeface="Consolas" panose="020B0609020204030204" pitchFamily="49" charset="0"/>
              </a:rPr>
              <a:t>ListView.ItemTemplate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en-US" sz="1300" dirty="0" err="1">
                <a:solidFill>
                  <a:srgbClr val="A31515"/>
                </a:solidFill>
                <a:latin typeface="Consolas" panose="020B0609020204030204" pitchFamily="49" charset="0"/>
              </a:rPr>
              <a:t>ListView</a:t>
            </a:r>
            <a:r>
              <a:rPr lang="en-US" sz="1300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26749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56853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E45649"/>
                </a:solidFill>
                <a:latin typeface="Consolas" panose="020B0609020204030204" pitchFamily="49" charset="0"/>
              </a:rPr>
              <a:t>View</a:t>
            </a:r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86801"/>
                </a:solidFill>
                <a:latin typeface="Consolas" panose="020B0609020204030204" pitchFamily="49" charset="0"/>
              </a:rPr>
              <a:t>style</a:t>
            </a:r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50A14F"/>
                </a:solidFill>
                <a:latin typeface="Consolas" panose="020B0609020204030204" pitchFamily="49" charset="0"/>
              </a:rPr>
              <a:t>{[</a:t>
            </a:r>
            <a:r>
              <a:rPr lang="en-US" dirty="0" err="1">
                <a:solidFill>
                  <a:srgbClr val="50A14F"/>
                </a:solidFill>
                <a:latin typeface="Consolas" panose="020B0609020204030204" pitchFamily="49" charset="0"/>
              </a:rPr>
              <a:t>styles.container</a:t>
            </a:r>
            <a:r>
              <a:rPr lang="en-US" dirty="0">
                <a:solidFill>
                  <a:srgbClr val="50A14F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 {</a:t>
            </a:r>
            <a:r>
              <a:rPr lang="en-US" dirty="0" err="1">
                <a:solidFill>
                  <a:srgbClr val="986801"/>
                </a:solidFill>
                <a:latin typeface="Consolas" panose="020B0609020204030204" pitchFamily="49" charset="0"/>
              </a:rPr>
              <a:t>backgroundColor</a:t>
            </a:r>
            <a:r>
              <a:rPr lang="en-US" dirty="0">
                <a:solidFill>
                  <a:srgbClr val="986801"/>
                </a:solidFill>
                <a:latin typeface="Consolas" panose="020B0609020204030204" pitchFamily="49" charset="0"/>
              </a:rPr>
              <a:t>:</a:t>
            </a:r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986801"/>
                </a:solidFill>
                <a:latin typeface="Consolas" panose="020B0609020204030204" pitchFamily="49" charset="0"/>
              </a:rPr>
              <a:t>this.props.backgroundColor</a:t>
            </a:r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}]}&gt;</a:t>
            </a:r>
          </a:p>
          <a:p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	&lt;</a:t>
            </a:r>
            <a:r>
              <a:rPr lang="en-US" dirty="0">
                <a:solidFill>
                  <a:srgbClr val="E45649"/>
                </a:solidFill>
                <a:latin typeface="Consolas" panose="020B0609020204030204" pitchFamily="49" charset="0"/>
              </a:rPr>
              <a:t>View</a:t>
            </a:r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86801"/>
                </a:solidFill>
                <a:latin typeface="Consolas" panose="020B0609020204030204" pitchFamily="49" charset="0"/>
              </a:rPr>
              <a:t>style</a:t>
            </a:r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50A14F"/>
                </a:solidFill>
                <a:latin typeface="Consolas" panose="020B0609020204030204" pitchFamily="49" charset="0"/>
              </a:rPr>
              <a:t>{</a:t>
            </a:r>
            <a:r>
              <a:rPr lang="en-US" dirty="0" err="1">
                <a:solidFill>
                  <a:srgbClr val="50A14F"/>
                </a:solidFill>
                <a:latin typeface="Consolas" panose="020B0609020204030204" pitchFamily="49" charset="0"/>
              </a:rPr>
              <a:t>styles.labelContainer</a:t>
            </a:r>
            <a:r>
              <a:rPr lang="en-US" dirty="0">
                <a:solidFill>
                  <a:srgbClr val="50A14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&gt; </a:t>
            </a:r>
          </a:p>
          <a:p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		&lt;</a:t>
            </a:r>
            <a:r>
              <a:rPr lang="en-US" dirty="0">
                <a:solidFill>
                  <a:srgbClr val="E45649"/>
                </a:solidFill>
                <a:latin typeface="Consolas" panose="020B0609020204030204" pitchFamily="49" charset="0"/>
              </a:rPr>
              <a:t>Text</a:t>
            </a:r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86801"/>
                </a:solidFill>
                <a:latin typeface="Consolas" panose="020B0609020204030204" pitchFamily="49" charset="0"/>
              </a:rPr>
              <a:t>style</a:t>
            </a:r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50A14F"/>
                </a:solidFill>
                <a:latin typeface="Consolas" panose="020B0609020204030204" pitchFamily="49" charset="0"/>
              </a:rPr>
              <a:t>{</a:t>
            </a:r>
            <a:r>
              <a:rPr lang="en-US" dirty="0" err="1">
                <a:solidFill>
                  <a:srgbClr val="50A14F"/>
                </a:solidFill>
                <a:latin typeface="Consolas" panose="020B0609020204030204" pitchFamily="49" charset="0"/>
              </a:rPr>
              <a:t>labelStyles</a:t>
            </a:r>
            <a:r>
              <a:rPr lang="en-US" dirty="0">
                <a:solidFill>
                  <a:srgbClr val="50A14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&gt; {</a:t>
            </a:r>
            <a:r>
              <a:rPr lang="en-US" dirty="0" err="1">
                <a:solidFill>
                  <a:srgbClr val="383A42"/>
                </a:solidFill>
                <a:latin typeface="Consolas" panose="020B0609020204030204" pitchFamily="49" charset="0"/>
              </a:rPr>
              <a:t>this.state.maxValue</a:t>
            </a:r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} &lt;/</a:t>
            </a:r>
            <a:r>
              <a:rPr lang="en-US" dirty="0">
                <a:solidFill>
                  <a:srgbClr val="E45649"/>
                </a:solidFill>
                <a:latin typeface="Consolas" panose="020B0609020204030204" pitchFamily="49" charset="0"/>
              </a:rPr>
              <a:t>Text</a:t>
            </a:r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&gt; </a:t>
            </a:r>
          </a:p>
          <a:p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	&lt;/</a:t>
            </a:r>
            <a:r>
              <a:rPr lang="en-US" dirty="0">
                <a:solidFill>
                  <a:srgbClr val="E45649"/>
                </a:solidFill>
                <a:latin typeface="Consolas" panose="020B0609020204030204" pitchFamily="49" charset="0"/>
              </a:rPr>
              <a:t>View</a:t>
            </a:r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	&lt;</a:t>
            </a:r>
            <a:r>
              <a:rPr lang="en-US" dirty="0">
                <a:solidFill>
                  <a:srgbClr val="E45649"/>
                </a:solidFill>
                <a:latin typeface="Consolas" panose="020B0609020204030204" pitchFamily="49" charset="0"/>
              </a:rPr>
              <a:t>View</a:t>
            </a:r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86801"/>
                </a:solidFill>
                <a:latin typeface="Consolas" panose="020B0609020204030204" pitchFamily="49" charset="0"/>
              </a:rPr>
              <a:t>style</a:t>
            </a:r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50A14F"/>
                </a:solidFill>
                <a:latin typeface="Consolas" panose="020B0609020204030204" pitchFamily="49" charset="0"/>
              </a:rPr>
              <a:t>{</a:t>
            </a:r>
            <a:r>
              <a:rPr lang="en-US" dirty="0" err="1">
                <a:solidFill>
                  <a:srgbClr val="50A14F"/>
                </a:solidFill>
                <a:latin typeface="Consolas" panose="020B0609020204030204" pitchFamily="49" charset="0"/>
              </a:rPr>
              <a:t>styles.itemsContainer</a:t>
            </a:r>
            <a:r>
              <a:rPr lang="en-US" dirty="0">
                <a:solidFill>
                  <a:srgbClr val="50A14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		&lt;</a:t>
            </a:r>
            <a:r>
              <a:rPr lang="en-US" dirty="0">
                <a:solidFill>
                  <a:srgbClr val="E45649"/>
                </a:solidFill>
                <a:latin typeface="Consolas" panose="020B0609020204030204" pitchFamily="49" charset="0"/>
              </a:rPr>
              <a:t>View</a:t>
            </a:r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86801"/>
                </a:solidFill>
                <a:latin typeface="Consolas" panose="020B0609020204030204" pitchFamily="49" charset="0"/>
              </a:rPr>
              <a:t>style</a:t>
            </a:r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50A14F"/>
                </a:solidFill>
                <a:latin typeface="Consolas" panose="020B0609020204030204" pitchFamily="49" charset="0"/>
              </a:rPr>
              <a:t>{[</a:t>
            </a:r>
            <a:r>
              <a:rPr lang="en-US" dirty="0" err="1">
                <a:solidFill>
                  <a:srgbClr val="50A14F"/>
                </a:solidFill>
                <a:latin typeface="Consolas" panose="020B0609020204030204" pitchFamily="49" charset="0"/>
              </a:rPr>
              <a:t>styles.polygonContainer</a:t>
            </a:r>
            <a:r>
              <a:rPr lang="en-US" dirty="0">
                <a:solidFill>
                  <a:srgbClr val="50A14F"/>
                </a:solidFill>
                <a:latin typeface="Consolas" panose="020B0609020204030204" pitchFamily="49" charset="0"/>
              </a:rPr>
              <a:t>,</a:t>
            </a:r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 {</a:t>
            </a:r>
            <a:r>
              <a:rPr lang="en-US" dirty="0" err="1">
                <a:solidFill>
                  <a:srgbClr val="986801"/>
                </a:solidFill>
                <a:latin typeface="Consolas" panose="020B0609020204030204" pitchFamily="49" charset="0"/>
              </a:rPr>
              <a:t>borderColor</a:t>
            </a:r>
            <a:r>
              <a:rPr lang="en-US" dirty="0">
                <a:solidFill>
                  <a:srgbClr val="986801"/>
                </a:solidFill>
                <a:latin typeface="Consolas" panose="020B0609020204030204" pitchFamily="49" charset="0"/>
              </a:rPr>
              <a:t>:</a:t>
            </a:r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986801"/>
                </a:solidFill>
                <a:latin typeface="Consolas" panose="020B0609020204030204" pitchFamily="49" charset="0"/>
              </a:rPr>
              <a:t>this.props.borderColor</a:t>
            </a:r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}]}&gt; </a:t>
            </a:r>
          </a:p>
          <a:p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			{</a:t>
            </a:r>
            <a:r>
              <a:rPr lang="en-US" dirty="0" err="1">
                <a:solidFill>
                  <a:srgbClr val="383A42"/>
                </a:solidFill>
                <a:latin typeface="Consolas" panose="020B0609020204030204" pitchFamily="49" charset="0"/>
              </a:rPr>
              <a:t>this.renderBars</a:t>
            </a:r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()} </a:t>
            </a:r>
          </a:p>
          <a:p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		&lt;/</a:t>
            </a:r>
            <a:r>
              <a:rPr lang="en-US" dirty="0">
                <a:solidFill>
                  <a:srgbClr val="E45649"/>
                </a:solidFill>
                <a:latin typeface="Consolas" panose="020B0609020204030204" pitchFamily="49" charset="0"/>
              </a:rPr>
              <a:t>View</a:t>
            </a:r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		&lt;</a:t>
            </a:r>
            <a:r>
              <a:rPr lang="en-US" dirty="0">
                <a:solidFill>
                  <a:srgbClr val="E45649"/>
                </a:solidFill>
                <a:latin typeface="Consolas" panose="020B0609020204030204" pitchFamily="49" charset="0"/>
              </a:rPr>
              <a:t>View</a:t>
            </a:r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86801"/>
                </a:solidFill>
                <a:latin typeface="Consolas" panose="020B0609020204030204" pitchFamily="49" charset="0"/>
              </a:rPr>
              <a:t>style</a:t>
            </a:r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50A14F"/>
                </a:solidFill>
                <a:latin typeface="Consolas" panose="020B0609020204030204" pitchFamily="49" charset="0"/>
              </a:rPr>
              <a:t>{</a:t>
            </a:r>
            <a:r>
              <a:rPr lang="en-US" dirty="0" err="1">
                <a:solidFill>
                  <a:srgbClr val="50A14F"/>
                </a:solidFill>
                <a:latin typeface="Consolas" panose="020B0609020204030204" pitchFamily="49" charset="0"/>
              </a:rPr>
              <a:t>styles.itemsLabelContainer</a:t>
            </a:r>
            <a:r>
              <a:rPr lang="en-US" dirty="0">
                <a:solidFill>
                  <a:srgbClr val="50A14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&gt; </a:t>
            </a:r>
          </a:p>
          <a:p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			{</a:t>
            </a:r>
            <a:r>
              <a:rPr lang="en-US" dirty="0" err="1">
                <a:solidFill>
                  <a:srgbClr val="383A42"/>
                </a:solidFill>
                <a:latin typeface="Consolas" panose="020B0609020204030204" pitchFamily="49" charset="0"/>
              </a:rPr>
              <a:t>this.renderLabels</a:t>
            </a:r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()} </a:t>
            </a:r>
          </a:p>
          <a:p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		&lt;/</a:t>
            </a:r>
            <a:r>
              <a:rPr lang="en-US" dirty="0">
                <a:solidFill>
                  <a:srgbClr val="E45649"/>
                </a:solidFill>
                <a:latin typeface="Consolas" panose="020B0609020204030204" pitchFamily="49" charset="0"/>
              </a:rPr>
              <a:t>View</a:t>
            </a:r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&gt; </a:t>
            </a:r>
          </a:p>
          <a:p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	&lt;/</a:t>
            </a:r>
            <a:r>
              <a:rPr lang="en-US" dirty="0">
                <a:solidFill>
                  <a:srgbClr val="E45649"/>
                </a:solidFill>
                <a:latin typeface="Consolas" panose="020B0609020204030204" pitchFamily="49" charset="0"/>
              </a:rPr>
              <a:t>View</a:t>
            </a:r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&gt; </a:t>
            </a:r>
          </a:p>
          <a:p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E45649"/>
                </a:solidFill>
                <a:latin typeface="Consolas" panose="020B0609020204030204" pitchFamily="49" charset="0"/>
              </a:rPr>
              <a:t>View</a:t>
            </a:r>
            <a:r>
              <a:rPr lang="en-US" dirty="0">
                <a:solidFill>
                  <a:srgbClr val="383A42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6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react nat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9" y="1922381"/>
            <a:ext cx="3773311" cy="232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507" y="2216555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=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534778" y="1311478"/>
            <a:ext cx="3655488" cy="3045515"/>
            <a:chOff x="7446500" y="808229"/>
            <a:chExt cx="3655488" cy="3045515"/>
          </a:xfrm>
        </p:grpSpPr>
        <p:pic>
          <p:nvPicPr>
            <p:cNvPr id="7" name="Picture 6" descr="Image result for xamar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3847" y="808229"/>
              <a:ext cx="2660795" cy="2660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446500" y="3084303"/>
              <a:ext cx="365548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err="1">
                  <a:solidFill>
                    <a:srgbClr val="00B0F0"/>
                  </a:solidFill>
                </a:rPr>
                <a:t>Xamarin.Forms</a:t>
              </a:r>
              <a:endParaRPr lang="en-US" sz="4400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6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react nat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11" y="2430646"/>
            <a:ext cx="2593496" cy="159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900" y="2319792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=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475549" y="2137391"/>
            <a:ext cx="2522129" cy="2188804"/>
            <a:chOff x="7446500" y="808229"/>
            <a:chExt cx="3571284" cy="3046653"/>
          </a:xfrm>
        </p:grpSpPr>
        <p:pic>
          <p:nvPicPr>
            <p:cNvPr id="7" name="Picture 6" descr="Image result for xamari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3847" y="808229"/>
              <a:ext cx="2660795" cy="2660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7446500" y="3084303"/>
              <a:ext cx="3571284" cy="770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rgbClr val="00B0F0"/>
                  </a:solidFill>
                </a:rPr>
                <a:t>Xamarin.Forms</a:t>
              </a:r>
              <a:endParaRPr lang="en-US" sz="3200" dirty="0">
                <a:solidFill>
                  <a:srgbClr val="00B0F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348917" y="2319792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&lt;</a:t>
            </a:r>
          </a:p>
        </p:txBody>
      </p:sp>
      <p:pic>
        <p:nvPicPr>
          <p:cNvPr id="10" name="Picture 6" descr="Image result for xamar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720" y="1629705"/>
            <a:ext cx="2949833" cy="294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5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876784" y="1690688"/>
            <a:ext cx="4699818" cy="4513006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55291" y="1690688"/>
            <a:ext cx="4699818" cy="4513006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1921045" y="3424424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iOS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116331" y="3424425"/>
            <a:ext cx="1899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Android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44140" y="4111900"/>
            <a:ext cx="14557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</a:p>
        </p:txBody>
      </p:sp>
      <p:sp>
        <p:nvSpPr>
          <p:cNvPr id="9" name="Прямоугольник 11">
            <a:extLst>
              <a:ext uri="{FF2B5EF4-FFF2-40B4-BE49-F238E27FC236}">
                <a16:creationId xmlns:a16="http://schemas.microsoft.com/office/drawing/2014/main" id="{2855B71A-FD54-4B7B-8F46-8CB34F2D66B0}"/>
              </a:ext>
            </a:extLst>
          </p:cNvPr>
          <p:cNvSpPr/>
          <p:nvPr/>
        </p:nvSpPr>
        <p:spPr>
          <a:xfrm>
            <a:off x="1170267" y="334398"/>
            <a:ext cx="6803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Повторное использование кода</a:t>
            </a:r>
            <a:endParaRPr lang="en-US" sz="3600" dirty="0">
              <a:solidFill>
                <a:srgbClr val="8A0000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51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876784" y="609137"/>
            <a:ext cx="4699818" cy="4513006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55291" y="609137"/>
            <a:ext cx="4699818" cy="4513006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1921045" y="2342873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iOS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116331" y="2342874"/>
            <a:ext cx="1899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Android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44140" y="3030349"/>
            <a:ext cx="14557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</a:p>
        </p:txBody>
      </p:sp>
      <p:sp>
        <p:nvSpPr>
          <p:cNvPr id="12" name="Овал 11"/>
          <p:cNvSpPr/>
          <p:nvPr/>
        </p:nvSpPr>
        <p:spPr>
          <a:xfrm>
            <a:off x="2366038" y="2029898"/>
            <a:ext cx="4699818" cy="4513006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51673" y="5509359"/>
            <a:ext cx="2462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Windows</a:t>
            </a:r>
          </a:p>
        </p:txBody>
      </p:sp>
    </p:spTree>
    <p:extLst>
      <p:ext uri="{BB962C8B-B14F-4D97-AF65-F5344CB8AC3E}">
        <p14:creationId xmlns:p14="http://schemas.microsoft.com/office/powerpoint/2010/main" val="17722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bug f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095" y="1698951"/>
            <a:ext cx="4741810" cy="474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11">
            <a:extLst>
              <a:ext uri="{FF2B5EF4-FFF2-40B4-BE49-F238E27FC236}">
                <a16:creationId xmlns:a16="http://schemas.microsoft.com/office/drawing/2014/main" id="{CED093CE-2F5F-44B3-8217-6A6BADEDBACB}"/>
              </a:ext>
            </a:extLst>
          </p:cNvPr>
          <p:cNvSpPr/>
          <p:nvPr/>
        </p:nvSpPr>
        <p:spPr>
          <a:xfrm>
            <a:off x="0" y="33439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Проще поддержка – исправляем баги один раз</a:t>
            </a:r>
            <a:endParaRPr lang="en-US" sz="3600" dirty="0">
              <a:solidFill>
                <a:srgbClr val="8A0000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8958" y="1240084"/>
            <a:ext cx="7511079" cy="4913790"/>
          </a:xfrm>
          <a:prstGeom prst="rect">
            <a:avLst/>
          </a:prstGeom>
        </p:spPr>
      </p:pic>
      <p:sp>
        <p:nvSpPr>
          <p:cNvPr id="5" name="Прямоугольник 11">
            <a:extLst>
              <a:ext uri="{FF2B5EF4-FFF2-40B4-BE49-F238E27FC236}">
                <a16:creationId xmlns:a16="http://schemas.microsoft.com/office/drawing/2014/main" id="{323ABE79-2F09-4F35-AF77-CE9542833FBA}"/>
              </a:ext>
            </a:extLst>
          </p:cNvPr>
          <p:cNvSpPr/>
          <p:nvPr/>
        </p:nvSpPr>
        <p:spPr>
          <a:xfrm>
            <a:off x="3488210" y="334398"/>
            <a:ext cx="2167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buClr>
                <a:schemeClr val="accent2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Дешевле</a:t>
            </a:r>
            <a:r>
              <a:rPr lang="en-US" sz="3600" dirty="0">
                <a:solidFill>
                  <a:srgbClr val="8A0000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052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расноярск" id="{2A2E1993-82E2-4091-B7A3-9664AF5A515E}" vid="{9925FB3C-025A-474A-91B0-1DAD0C13D32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!Template</Template>
  <TotalTime>10705</TotalTime>
  <Words>739</Words>
  <Application>Microsoft Office PowerPoint</Application>
  <PresentationFormat>Экран (4:3)</PresentationFormat>
  <Paragraphs>209</Paragraphs>
  <Slides>53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4" baseType="lpstr">
      <vt:lpstr>-apple-system</vt:lpstr>
      <vt:lpstr>Arial</vt:lpstr>
      <vt:lpstr>Calibri</vt:lpstr>
      <vt:lpstr>Consolas</vt:lpstr>
      <vt:lpstr>HelveticaNeueCyr</vt:lpstr>
      <vt:lpstr>Segoe UI</vt:lpstr>
      <vt:lpstr>Segoe UI Semilight</vt:lpstr>
      <vt:lpstr>Tahoma</vt:lpstr>
      <vt:lpstr>Verdana</vt:lpstr>
      <vt:lpstr>Wingdings</vt:lpstr>
      <vt:lpstr>Тема Office</vt:lpstr>
      <vt:lpstr>Презентация PowerPoint</vt:lpstr>
      <vt:lpstr>Презентация PowerPoint</vt:lpstr>
      <vt:lpstr>Зачем кросс-платформенность?</vt:lpstr>
      <vt:lpstr>Везде используем универсальный инструмент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How does it work?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Performance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Artur Drobinskiy</dc:creator>
  <cp:lastModifiedBy>Artur Drobinskiy</cp:lastModifiedBy>
  <cp:revision>99</cp:revision>
  <dcterms:created xsi:type="dcterms:W3CDTF">2017-09-15T12:26:15Z</dcterms:created>
  <dcterms:modified xsi:type="dcterms:W3CDTF">2017-11-25T08:58:36Z</dcterms:modified>
</cp:coreProperties>
</file>